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2.xml" ContentType="application/vnd.openxmlformats-officedocument.drawingml.chart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6"/>
  </p:notesMasterIdLst>
  <p:sldIdLst>
    <p:sldId id="319" r:id="rId3"/>
    <p:sldId id="326" r:id="rId4"/>
    <p:sldId id="335" r:id="rId5"/>
    <p:sldId id="336" r:id="rId6"/>
    <p:sldId id="347" r:id="rId7"/>
    <p:sldId id="338" r:id="rId8"/>
    <p:sldId id="342" r:id="rId9"/>
    <p:sldId id="346" r:id="rId10"/>
    <p:sldId id="361" r:id="rId11"/>
    <p:sldId id="345" r:id="rId12"/>
    <p:sldId id="354" r:id="rId13"/>
    <p:sldId id="358" r:id="rId14"/>
    <p:sldId id="359" r:id="rId15"/>
  </p:sldIdLst>
  <p:sldSz cx="9144000" cy="6858000" type="screen4x3"/>
  <p:notesSz cx="6799263" cy="99298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251" autoAdjust="0"/>
    <p:restoredTop sz="96974" autoAdjust="0"/>
  </p:normalViewPr>
  <p:slideViewPr>
    <p:cSldViewPr>
      <p:cViewPr>
        <p:scale>
          <a:sx n="96" d="100"/>
          <a:sy n="96" d="100"/>
        </p:scale>
        <p:origin x="-54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036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Niamh\Documents\Niamh\work\hep%20E\Hep%20E%202018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1.114\pub\HepHIVSTI\Hepatitis\Reports\Hepatitis%20annual%20reports\Annual%20report%202017\Hep%20E\Hep%20E%202018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88027583508583"/>
          <c:y val="2.358490566037736E-2"/>
          <c:w val="0.86920461029327856"/>
          <c:h val="0.68480940177289162"/>
        </c:manualLayout>
      </c:layout>
      <c:barChart>
        <c:barDir val="col"/>
        <c:grouping val="stacked"/>
        <c:varyColors val="0"/>
        <c:ser>
          <c:idx val="1"/>
          <c:order val="0"/>
          <c:tx>
            <c:v>Clinical cases (attended GP or hospital with symptoms)</c:v>
          </c:tx>
          <c:spPr>
            <a:solidFill>
              <a:srgbClr val="BA1F46"/>
            </a:solidFill>
          </c:spPr>
          <c:invertIfNegative val="0"/>
          <c:cat>
            <c:multiLvlStrRef>
              <c:f>'IBTS, non-IBTS by month'!$A$168:$B$178</c:f>
              <c:multiLvlStrCache>
                <c:ptCount val="11"/>
                <c:lvl>
                  <c:pt idx="0">
                    <c:v>Q1</c:v>
                  </c:pt>
                  <c:pt idx="1">
                    <c:v>Q2</c:v>
                  </c:pt>
                  <c:pt idx="2">
                    <c:v>Q3</c:v>
                  </c:pt>
                  <c:pt idx="3">
                    <c:v>Q4</c:v>
                  </c:pt>
                  <c:pt idx="4">
                    <c:v>Q1</c:v>
                  </c:pt>
                  <c:pt idx="5">
                    <c:v>Q2</c:v>
                  </c:pt>
                  <c:pt idx="6">
                    <c:v>Q3</c:v>
                  </c:pt>
                  <c:pt idx="7">
                    <c:v>Q4</c:v>
                  </c:pt>
                  <c:pt idx="8">
                    <c:v>Q1</c:v>
                  </c:pt>
                  <c:pt idx="9">
                    <c:v>Q2</c:v>
                  </c:pt>
                  <c:pt idx="10">
                    <c:v>Q3</c:v>
                  </c:pt>
                </c:lvl>
                <c:lvl>
                  <c:pt idx="0">
                    <c:v>2016</c:v>
                  </c:pt>
                  <c:pt idx="4">
                    <c:v>2017</c:v>
                  </c:pt>
                  <c:pt idx="8">
                    <c:v>2018</c:v>
                  </c:pt>
                </c:lvl>
              </c:multiLvlStrCache>
            </c:multiLvlStrRef>
          </c:cat>
          <c:val>
            <c:numRef>
              <c:f>'IBTS, non-IBTS by month'!$D$168:$D$178</c:f>
              <c:numCache>
                <c:formatCode>General</c:formatCode>
                <c:ptCount val="11"/>
                <c:pt idx="0">
                  <c:v>21</c:v>
                </c:pt>
                <c:pt idx="1">
                  <c:v>14</c:v>
                </c:pt>
                <c:pt idx="2">
                  <c:v>12</c:v>
                </c:pt>
                <c:pt idx="3">
                  <c:v>9</c:v>
                </c:pt>
                <c:pt idx="4">
                  <c:v>6</c:v>
                </c:pt>
                <c:pt idx="5">
                  <c:v>12</c:v>
                </c:pt>
                <c:pt idx="6">
                  <c:v>6</c:v>
                </c:pt>
                <c:pt idx="7">
                  <c:v>13</c:v>
                </c:pt>
                <c:pt idx="8">
                  <c:v>11</c:v>
                </c:pt>
                <c:pt idx="9">
                  <c:v>15</c:v>
                </c:pt>
                <c:pt idx="10">
                  <c:v>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572-4F97-8147-A674C333B56A}"/>
            </c:ext>
          </c:extLst>
        </c:ser>
        <c:ser>
          <c:idx val="0"/>
          <c:order val="1"/>
          <c:tx>
            <c:v>Cases detected through IBTS blood donor screening</c:v>
          </c:tx>
          <c:spPr>
            <a:solidFill>
              <a:srgbClr val="EB89A3"/>
            </a:solidFill>
          </c:spPr>
          <c:invertIfNegative val="0"/>
          <c:cat>
            <c:multiLvlStrRef>
              <c:f>'IBTS, non-IBTS by month'!$A$168:$B$178</c:f>
              <c:multiLvlStrCache>
                <c:ptCount val="11"/>
                <c:lvl>
                  <c:pt idx="0">
                    <c:v>Q1</c:v>
                  </c:pt>
                  <c:pt idx="1">
                    <c:v>Q2</c:v>
                  </c:pt>
                  <c:pt idx="2">
                    <c:v>Q3</c:v>
                  </c:pt>
                  <c:pt idx="3">
                    <c:v>Q4</c:v>
                  </c:pt>
                  <c:pt idx="4">
                    <c:v>Q1</c:v>
                  </c:pt>
                  <c:pt idx="5">
                    <c:v>Q2</c:v>
                  </c:pt>
                  <c:pt idx="6">
                    <c:v>Q3</c:v>
                  </c:pt>
                  <c:pt idx="7">
                    <c:v>Q4</c:v>
                  </c:pt>
                  <c:pt idx="8">
                    <c:v>Q1</c:v>
                  </c:pt>
                  <c:pt idx="9">
                    <c:v>Q2</c:v>
                  </c:pt>
                  <c:pt idx="10">
                    <c:v>Q3</c:v>
                  </c:pt>
                </c:lvl>
                <c:lvl>
                  <c:pt idx="0">
                    <c:v>2016</c:v>
                  </c:pt>
                  <c:pt idx="4">
                    <c:v>2017</c:v>
                  </c:pt>
                  <c:pt idx="8">
                    <c:v>2018</c:v>
                  </c:pt>
                </c:lvl>
              </c:multiLvlStrCache>
            </c:multiLvlStrRef>
          </c:cat>
          <c:val>
            <c:numRef>
              <c:f>'IBTS, non-IBTS by month'!$C$168:$C$178</c:f>
              <c:numCache>
                <c:formatCode>General</c:formatCode>
                <c:ptCount val="11"/>
                <c:pt idx="0">
                  <c:v>7</c:v>
                </c:pt>
                <c:pt idx="1">
                  <c:v>17</c:v>
                </c:pt>
                <c:pt idx="2">
                  <c:v>7</c:v>
                </c:pt>
                <c:pt idx="3">
                  <c:v>3</c:v>
                </c:pt>
                <c:pt idx="4">
                  <c:v>2</c:v>
                </c:pt>
                <c:pt idx="5">
                  <c:v>10</c:v>
                </c:pt>
                <c:pt idx="6">
                  <c:v>3</c:v>
                </c:pt>
                <c:pt idx="7">
                  <c:v>2</c:v>
                </c:pt>
                <c:pt idx="8">
                  <c:v>4</c:v>
                </c:pt>
                <c:pt idx="9">
                  <c:v>5</c:v>
                </c:pt>
                <c:pt idx="10">
                  <c:v>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572-4F97-8147-A674C333B56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1"/>
        <c:overlap val="100"/>
        <c:axId val="214628608"/>
        <c:axId val="214634880"/>
      </c:barChart>
      <c:lineChart>
        <c:grouping val="standard"/>
        <c:varyColors val="0"/>
        <c:ser>
          <c:idx val="2"/>
          <c:order val="2"/>
          <c:spPr>
            <a:ln>
              <a:noFill/>
            </a:ln>
          </c:spPr>
          <c:marker>
            <c:symbol val="none"/>
          </c:marker>
          <c:dLbls>
            <c:dLbl>
              <c:idx val="0"/>
              <c:layout>
                <c:manualLayout>
                  <c:x val="-2.4844720496894408E-2"/>
                  <c:y val="-2.75157232704402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572-4F97-8147-A674C333B56A}"/>
                </c:ext>
              </c:extLst>
            </c:dLbl>
            <c:dLbl>
              <c:idx val="1"/>
              <c:layout>
                <c:manualLayout>
                  <c:x val="-2.4844720496894408E-2"/>
                  <c:y val="-3.53773584905660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572-4F97-8147-A674C333B56A}"/>
                </c:ext>
              </c:extLst>
            </c:dLbl>
            <c:dLbl>
              <c:idx val="2"/>
              <c:layout>
                <c:manualLayout>
                  <c:x val="-1.8633540372670808E-2"/>
                  <c:y val="-3.1446540880503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572-4F97-8147-A674C333B56A}"/>
                </c:ext>
              </c:extLst>
            </c:dLbl>
            <c:dLbl>
              <c:idx val="3"/>
              <c:layout>
                <c:manualLayout>
                  <c:x val="-2.4844720496894408E-2"/>
                  <c:y val="-2.75157232704402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572-4F97-8147-A674C333B56A}"/>
                </c:ext>
              </c:extLst>
            </c:dLbl>
            <c:dLbl>
              <c:idx val="4"/>
              <c:layout>
                <c:manualLayout>
                  <c:x val="-2.4844720496894408E-2"/>
                  <c:y val="-2.75157232704402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572-4F97-8147-A674C333B56A}"/>
                </c:ext>
              </c:extLst>
            </c:dLbl>
            <c:dLbl>
              <c:idx val="5"/>
              <c:layout>
                <c:manualLayout>
                  <c:x val="-2.4844720496894408E-2"/>
                  <c:y val="-3.14465408805031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572-4F97-8147-A674C333B56A}"/>
                </c:ext>
              </c:extLst>
            </c:dLbl>
            <c:dLbl>
              <c:idx val="6"/>
              <c:layout>
                <c:manualLayout>
                  <c:x val="-2.0703933747412046E-2"/>
                  <c:y val="-3.14465408805031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572-4F97-8147-A674C333B56A}"/>
                </c:ext>
              </c:extLst>
            </c:dLbl>
            <c:dLbl>
              <c:idx val="7"/>
              <c:layout>
                <c:manualLayout>
                  <c:x val="-2.8489759947889725E-2"/>
                  <c:y val="-3.50741871551770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572-4F97-8147-A674C333B56A}"/>
                </c:ext>
              </c:extLst>
            </c:dLbl>
            <c:dLbl>
              <c:idx val="8"/>
              <c:layout>
                <c:manualLayout>
                  <c:x val="-2.6543287928425006E-2"/>
                  <c:y val="-3.88534766487522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B572-4F97-8147-A674C333B56A}"/>
                </c:ext>
              </c:extLst>
            </c:dLbl>
            <c:dLbl>
              <c:idx val="9"/>
              <c:layout>
                <c:manualLayout>
                  <c:x val="-2.0703933747412008E-2"/>
                  <c:y val="-2.3584905660377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B572-4F97-8147-A674C333B56A}"/>
                </c:ext>
              </c:extLst>
            </c:dLbl>
            <c:dLbl>
              <c:idx val="10"/>
              <c:layout>
                <c:manualLayout>
                  <c:x val="-2.2774327122153208E-2"/>
                  <c:y val="-2.75157232704402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B572-4F97-8147-A674C333B56A}"/>
                </c:ext>
              </c:extLst>
            </c:dLbl>
            <c:dLbl>
              <c:idx val="11"/>
              <c:layout>
                <c:manualLayout>
                  <c:x val="-2.0703933747412008E-2"/>
                  <c:y val="-1.96540880503144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B572-4F97-8147-A674C333B56A}"/>
                </c:ext>
              </c:extLst>
            </c:dLbl>
            <c:dLbl>
              <c:idx val="12"/>
              <c:layout>
                <c:manualLayout>
                  <c:x val="-2.0703933747412008E-2"/>
                  <c:y val="-2.3584905660377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B572-4F97-8147-A674C333B56A}"/>
                </c:ext>
              </c:extLst>
            </c:dLbl>
            <c:dLbl>
              <c:idx val="13"/>
              <c:layout>
                <c:manualLayout>
                  <c:x val="-2.0703933747412084E-2"/>
                  <c:y val="-2.75157232704403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B572-4F97-8147-A674C333B56A}"/>
                </c:ext>
              </c:extLst>
            </c:dLbl>
            <c:dLbl>
              <c:idx val="14"/>
              <c:layout>
                <c:manualLayout>
                  <c:x val="-2.0703933747412008E-2"/>
                  <c:y val="-2.75157232704402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B572-4F97-8147-A674C333B56A}"/>
                </c:ext>
              </c:extLst>
            </c:dLbl>
            <c:dLbl>
              <c:idx val="15"/>
              <c:layout>
                <c:manualLayout>
                  <c:x val="-2.0703933747412008E-2"/>
                  <c:y val="-2.3584905660377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B572-4F97-8147-A674C333B56A}"/>
                </c:ext>
              </c:extLst>
            </c:dLbl>
            <c:dLbl>
              <c:idx val="16"/>
              <c:layout>
                <c:manualLayout>
                  <c:x val="-2.4844720496894335E-2"/>
                  <c:y val="-2.3584905660377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B572-4F97-8147-A674C333B56A}"/>
                </c:ext>
              </c:extLst>
            </c:dLbl>
            <c:dLbl>
              <c:idx val="17"/>
              <c:layout>
                <c:manualLayout>
                  <c:x val="-2.0703933747412008E-2"/>
                  <c:y val="-2.75157232704402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B572-4F97-8147-A674C333B56A}"/>
                </c:ext>
              </c:extLst>
            </c:dLbl>
            <c:dLbl>
              <c:idx val="18"/>
              <c:layout>
                <c:manualLayout>
                  <c:x val="-2.0703933747412008E-2"/>
                  <c:y val="-2.75157232704402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B572-4F97-8147-A674C333B56A}"/>
                </c:ext>
              </c:extLst>
            </c:dLbl>
            <c:dLbl>
              <c:idx val="19"/>
              <c:layout>
                <c:manualLayout>
                  <c:x val="-2.2774327122153208E-2"/>
                  <c:y val="-3.14465408805031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B572-4F97-8147-A674C333B56A}"/>
                </c:ext>
              </c:extLst>
            </c:dLbl>
            <c:dLbl>
              <c:idx val="20"/>
              <c:layout>
                <c:manualLayout>
                  <c:x val="-2.0703933747412008E-2"/>
                  <c:y val="-2.75157232704402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B572-4F97-8147-A674C333B56A}"/>
                </c:ext>
              </c:extLst>
            </c:dLbl>
            <c:dLbl>
              <c:idx val="21"/>
              <c:layout>
                <c:manualLayout>
                  <c:x val="-2.0703933747412008E-2"/>
                  <c:y val="-2.75157232704402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B572-4F97-8147-A674C333B56A}"/>
                </c:ext>
              </c:extLst>
            </c:dLbl>
            <c:dLbl>
              <c:idx val="22"/>
              <c:layout>
                <c:manualLayout>
                  <c:x val="-2.0703933747412008E-2"/>
                  <c:y val="-2.3584905660377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B572-4F97-8147-A674C333B56A}"/>
                </c:ext>
              </c:extLst>
            </c:dLbl>
            <c:dLbl>
              <c:idx val="23"/>
              <c:layout>
                <c:manualLayout>
                  <c:x val="-2.2774327122153208E-2"/>
                  <c:y val="-2.75157232704402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B572-4F97-8147-A674C333B56A}"/>
                </c:ext>
              </c:extLst>
            </c:dLbl>
            <c:dLbl>
              <c:idx val="24"/>
              <c:layout>
                <c:manualLayout>
                  <c:x val="-2.2774327122153208E-2"/>
                  <c:y val="-2.75157232704402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B572-4F97-8147-A674C333B56A}"/>
                </c:ext>
              </c:extLst>
            </c:dLbl>
            <c:dLbl>
              <c:idx val="25"/>
              <c:layout>
                <c:manualLayout>
                  <c:x val="-2.2774327122153208E-2"/>
                  <c:y val="-2.3584905660377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B572-4F97-8147-A674C333B56A}"/>
                </c:ext>
              </c:extLst>
            </c:dLbl>
            <c:dLbl>
              <c:idx val="26"/>
              <c:layout>
                <c:manualLayout>
                  <c:x val="-2.0703933747412008E-2"/>
                  <c:y val="-2.75157232704402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B572-4F97-8147-A674C333B56A}"/>
                </c:ext>
              </c:extLst>
            </c:dLbl>
            <c:dLbl>
              <c:idx val="27"/>
              <c:layout>
                <c:manualLayout>
                  <c:x val="-2.0703933747412008E-2"/>
                  <c:y val="-2.75157232704402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B572-4F97-8147-A674C333B56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'IBTS, non-IBTS by month'!$A$168:$B$178</c:f>
              <c:multiLvlStrCache>
                <c:ptCount val="11"/>
                <c:lvl>
                  <c:pt idx="0">
                    <c:v>Q1</c:v>
                  </c:pt>
                  <c:pt idx="1">
                    <c:v>Q2</c:v>
                  </c:pt>
                  <c:pt idx="2">
                    <c:v>Q3</c:v>
                  </c:pt>
                  <c:pt idx="3">
                    <c:v>Q4</c:v>
                  </c:pt>
                  <c:pt idx="4">
                    <c:v>Q1</c:v>
                  </c:pt>
                  <c:pt idx="5">
                    <c:v>Q2</c:v>
                  </c:pt>
                  <c:pt idx="6">
                    <c:v>Q3</c:v>
                  </c:pt>
                  <c:pt idx="7">
                    <c:v>Q4</c:v>
                  </c:pt>
                  <c:pt idx="8">
                    <c:v>Q1</c:v>
                  </c:pt>
                  <c:pt idx="9">
                    <c:v>Q2</c:v>
                  </c:pt>
                  <c:pt idx="10">
                    <c:v>Q3</c:v>
                  </c:pt>
                </c:lvl>
                <c:lvl>
                  <c:pt idx="0">
                    <c:v>2016</c:v>
                  </c:pt>
                  <c:pt idx="4">
                    <c:v>2017</c:v>
                  </c:pt>
                  <c:pt idx="8">
                    <c:v>2018</c:v>
                  </c:pt>
                </c:lvl>
              </c:multiLvlStrCache>
            </c:multiLvlStrRef>
          </c:cat>
          <c:val>
            <c:numRef>
              <c:f>'IBTS, non-IBTS by month'!$E$168:$E$178</c:f>
              <c:numCache>
                <c:formatCode>General</c:formatCode>
                <c:ptCount val="11"/>
                <c:pt idx="0">
                  <c:v>28</c:v>
                </c:pt>
                <c:pt idx="1">
                  <c:v>31</c:v>
                </c:pt>
                <c:pt idx="2">
                  <c:v>19</c:v>
                </c:pt>
                <c:pt idx="3">
                  <c:v>12</c:v>
                </c:pt>
                <c:pt idx="4">
                  <c:v>8</c:v>
                </c:pt>
                <c:pt idx="5">
                  <c:v>22</c:v>
                </c:pt>
                <c:pt idx="6">
                  <c:v>9</c:v>
                </c:pt>
                <c:pt idx="7">
                  <c:v>15</c:v>
                </c:pt>
                <c:pt idx="8">
                  <c:v>15</c:v>
                </c:pt>
                <c:pt idx="9">
                  <c:v>20</c:v>
                </c:pt>
                <c:pt idx="10">
                  <c:v>18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1E-B572-4F97-8147-A674C333B56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4628608"/>
        <c:axId val="214634880"/>
      </c:lineChart>
      <c:catAx>
        <c:axId val="21462860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 dirty="0"/>
                  <a:t>Year and quarter</a:t>
                </a:r>
              </a:p>
            </c:rich>
          </c:tx>
          <c:layout>
            <c:manualLayout>
              <c:xMode val="edge"/>
              <c:yMode val="edge"/>
              <c:x val="0.42572895779331932"/>
              <c:y val="0.89355284009310154"/>
            </c:manualLayout>
          </c:layout>
          <c:overlay val="0"/>
        </c:title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214634880"/>
        <c:crosses val="autoZero"/>
        <c:auto val="1"/>
        <c:lblAlgn val="ctr"/>
        <c:lblOffset val="100"/>
        <c:noMultiLvlLbl val="0"/>
      </c:catAx>
      <c:valAx>
        <c:axId val="214634880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en-US" sz="1600" dirty="0"/>
                  <a:t>Number of notifications of hepatitis E</a:t>
                </a:r>
              </a:p>
            </c:rich>
          </c:tx>
          <c:layout>
            <c:manualLayout>
              <c:xMode val="edge"/>
              <c:yMode val="edge"/>
              <c:x val="1.5929908403026681E-2"/>
              <c:y val="7.8703703703703706E-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214628608"/>
        <c:crosses val="autoZero"/>
        <c:crossBetween val="between"/>
      </c:valAx>
    </c:plotArea>
    <c:legend>
      <c:legendPos val="r"/>
      <c:legendEntry>
        <c:idx val="2"/>
        <c:delete val="1"/>
      </c:legendEntry>
      <c:layout>
        <c:manualLayout>
          <c:xMode val="edge"/>
          <c:yMode val="edge"/>
          <c:x val="0.32288001083528611"/>
          <c:y val="3.9442504828405889E-2"/>
          <c:w val="0.65434559500701261"/>
          <c:h val="0.15853637399098697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3083139984920328"/>
          <c:y val="3.9111100161371787E-2"/>
          <c:w val="0.74549736409216183"/>
          <c:h val="0.87181637884405838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BA1F46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82428D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C46-42E6-A7E5-193983164F16}"/>
              </c:ext>
            </c:extLst>
          </c:dPt>
          <c:dPt>
            <c:idx val="1"/>
            <c:invertIfNegative val="0"/>
            <c:bubble3D val="0"/>
            <c:spPr>
              <a:solidFill>
                <a:srgbClr val="EB89A3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C46-42E6-A7E5-193983164F16}"/>
              </c:ext>
            </c:extLst>
          </c:dPt>
          <c:dPt>
            <c:idx val="6"/>
            <c:invertIfNegative val="0"/>
            <c:bubble3D val="0"/>
            <c:spPr>
              <a:pattFill prst="dkDnDiag">
                <a:fgClr>
                  <a:srgbClr val="BA1F46"/>
                </a:fgClr>
                <a:bgClr>
                  <a:schemeClr val="bg1"/>
                </a:bgClr>
              </a:patt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893F-4E72-8AA1-134D579A85F6}"/>
              </c:ext>
            </c:extLst>
          </c:dPt>
          <c:dPt>
            <c:idx val="10"/>
            <c:invertIfNegative val="0"/>
            <c:bubble3D val="0"/>
            <c:spPr>
              <a:pattFill prst="pct90">
                <a:fgClr>
                  <a:srgbClr val="BA1F46"/>
                </a:fgClr>
                <a:bgClr>
                  <a:schemeClr val="bg1"/>
                </a:bgClr>
              </a:patt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C46-42E6-A7E5-193983164F16}"/>
              </c:ext>
            </c:extLst>
          </c:dPt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'[Hep E 2018.xlsx]18mth esf exp'!$A$75:$A$90</c:f>
              <c:strCache>
                <c:ptCount val="16"/>
                <c:pt idx="0">
                  <c:v>Game</c:v>
                </c:pt>
                <c:pt idx="1">
                  <c:v>Shellfish</c:v>
                </c:pt>
                <c:pt idx="2">
                  <c:v>Undercooked pork</c:v>
                </c:pt>
                <c:pt idx="3">
                  <c:v>Other pork products</c:v>
                </c:pt>
                <c:pt idx="4">
                  <c:v>Other pork offal</c:v>
                </c:pt>
                <c:pt idx="5">
                  <c:v>Pork pie</c:v>
                </c:pt>
                <c:pt idx="6">
                  <c:v>Pork liver</c:v>
                </c:pt>
                <c:pt idx="7">
                  <c:v>Pork pate</c:v>
                </c:pt>
                <c:pt idx="8">
                  <c:v>Black pudding</c:v>
                </c:pt>
                <c:pt idx="9">
                  <c:v>Ham, off the bone/joint</c:v>
                </c:pt>
                <c:pt idx="10">
                  <c:v>Cured pork e.g. salami</c:v>
                </c:pt>
                <c:pt idx="11">
                  <c:v>Sliced ham, pre-packed</c:v>
                </c:pt>
                <c:pt idx="12">
                  <c:v>Pork meat</c:v>
                </c:pt>
                <c:pt idx="13">
                  <c:v>Pork sausages</c:v>
                </c:pt>
                <c:pt idx="14">
                  <c:v>Bacon</c:v>
                </c:pt>
                <c:pt idx="15">
                  <c:v>One or more pork products</c:v>
                </c:pt>
              </c:strCache>
            </c:strRef>
          </c:cat>
          <c:val>
            <c:numRef>
              <c:f>'[Hep E 2018.xlsx]18mth esf exp'!$B$75:$B$90</c:f>
              <c:numCache>
                <c:formatCode>0.0</c:formatCode>
                <c:ptCount val="16"/>
                <c:pt idx="0">
                  <c:v>17.739999999999998</c:v>
                </c:pt>
                <c:pt idx="1">
                  <c:v>45.16</c:v>
                </c:pt>
                <c:pt idx="2">
                  <c:v>2.2200000000000002</c:v>
                </c:pt>
                <c:pt idx="3">
                  <c:v>14.29</c:v>
                </c:pt>
                <c:pt idx="4">
                  <c:v>0</c:v>
                </c:pt>
                <c:pt idx="5">
                  <c:v>3.28</c:v>
                </c:pt>
                <c:pt idx="6">
                  <c:v>4.84</c:v>
                </c:pt>
                <c:pt idx="7">
                  <c:v>19.670000000000002</c:v>
                </c:pt>
                <c:pt idx="8">
                  <c:v>59.02</c:v>
                </c:pt>
                <c:pt idx="9">
                  <c:v>61.4</c:v>
                </c:pt>
                <c:pt idx="10">
                  <c:v>62.9</c:v>
                </c:pt>
                <c:pt idx="11">
                  <c:v>73.209999999999994</c:v>
                </c:pt>
                <c:pt idx="12">
                  <c:v>80.650000000000006</c:v>
                </c:pt>
                <c:pt idx="13">
                  <c:v>83.87</c:v>
                </c:pt>
                <c:pt idx="14">
                  <c:v>88.71</c:v>
                </c:pt>
                <c:pt idx="15">
                  <c:v>96.83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0C46-42E6-A7E5-193983164F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214873600"/>
        <c:axId val="214875136"/>
      </c:barChart>
      <c:catAx>
        <c:axId val="21487360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300"/>
            </a:pPr>
            <a:endParaRPr lang="en-US"/>
          </a:p>
        </c:txPr>
        <c:crossAx val="214875136"/>
        <c:crosses val="autoZero"/>
        <c:auto val="1"/>
        <c:lblAlgn val="ctr"/>
        <c:lblOffset val="100"/>
        <c:noMultiLvlLbl val="0"/>
      </c:catAx>
      <c:valAx>
        <c:axId val="214875136"/>
        <c:scaling>
          <c:orientation val="minMax"/>
          <c:max val="100"/>
        </c:scaling>
        <c:delete val="0"/>
        <c:axPos val="b"/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21487360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01ABE78-DC53-4BD9-8281-CB518E36253A}" type="datetimeFigureOut">
              <a:rPr lang="en-US"/>
              <a:pPr>
                <a:defRPr/>
              </a:pPr>
              <a:t>12/13/2018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927" y="4716661"/>
            <a:ext cx="5439410" cy="44684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1599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1342" y="9431599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8746B61-035B-43A7-A462-7C4417B7DC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7959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8746B61-035B-43A7-A462-7C4417B7DC25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8746B61-035B-43A7-A462-7C4417B7DC25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8746B61-035B-43A7-A462-7C4417B7DC25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26654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8746B61-035B-43A7-A462-7C4417B7DC25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7505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8746B61-035B-43A7-A462-7C4417B7DC2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4444668-E749-4C08-940B-ABFC4C97A452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 dirty="0"/>
              <a:t>90 cases in 2016, 54 cases</a:t>
            </a:r>
            <a:r>
              <a:rPr lang="en-GB" baseline="0" dirty="0"/>
              <a:t> in 2016, 53 cases in Q1-Q3 2018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4444668-E749-4C08-940B-ABFC4C97A452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 dirty="0"/>
              <a:t>Clinical cases</a:t>
            </a:r>
            <a:r>
              <a:rPr lang="en-GB" baseline="0" dirty="0"/>
              <a:t> – older males</a:t>
            </a:r>
          </a:p>
          <a:p>
            <a:pPr eaLnBrk="1" hangingPunct="1"/>
            <a:r>
              <a:rPr lang="en-GB" baseline="0" dirty="0"/>
              <a:t>IBTS cases – younger age groups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4444668-E749-4C08-940B-ABFC4C97A452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4444668-E749-4C08-940B-ABFC4C97A452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4444668-E749-4C08-940B-ABFC4C97A452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 dirty="0"/>
              <a:t>Cured pork: 8 clinical 36% compared to 31 IBTS 76%</a:t>
            </a:r>
          </a:p>
          <a:p>
            <a:pPr eaLnBrk="1" hangingPunct="1"/>
            <a:r>
              <a:rPr lang="en-GB" dirty="0"/>
              <a:t>Pork liver: 3 clinical 14% compared to 0 IBTS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4444668-E749-4C08-940B-ABFC4C97A452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4444668-E749-4C08-940B-ABFC4C97A452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32950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156E7B-1A42-4E88-BCAA-19535A68F15D}" type="datetimeFigureOut">
              <a:rPr lang="en-US"/>
              <a:pPr>
                <a:defRPr/>
              </a:pPr>
              <a:t>12/13/2018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2CADEA-E4F9-41D0-BC85-FA914662BB8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F9786-3AD2-47A6-A3C1-2807928AB534}" type="datetimeFigureOut">
              <a:rPr lang="en-US"/>
              <a:pPr>
                <a:defRPr/>
              </a:pPr>
              <a:t>12/13/2018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2EA32F-667F-4925-9FEC-6D1ACABCF21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D812D1-342D-4E68-9C12-F8B7440EDEE6}" type="datetimeFigureOut">
              <a:rPr lang="en-US"/>
              <a:pPr>
                <a:defRPr/>
              </a:pPr>
              <a:t>12/13/2018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1E5230-F3AA-493C-9720-8E9E78FD3D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2054F-133D-45FB-8992-2E9DEBFB4D6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13/12/2018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0734C-C0D7-4F69-906F-97DD0F026AC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61053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2054F-133D-45FB-8992-2E9DEBFB4D6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13/12/2018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0734C-C0D7-4F69-906F-97DD0F026AC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3394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2054F-133D-45FB-8992-2E9DEBFB4D6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13/12/2018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0734C-C0D7-4F69-906F-97DD0F026AC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68809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2054F-133D-45FB-8992-2E9DEBFB4D6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13/12/2018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0734C-C0D7-4F69-906F-97DD0F026AC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20006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2054F-133D-45FB-8992-2E9DEBFB4D6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13/12/2018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0734C-C0D7-4F69-906F-97DD0F026AC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92646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2054F-133D-45FB-8992-2E9DEBFB4D6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13/12/2018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0734C-C0D7-4F69-906F-97DD0F026AC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89307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2054F-133D-45FB-8992-2E9DEBFB4D6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13/12/2018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0734C-C0D7-4F69-906F-97DD0F026AC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32945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2054F-133D-45FB-8992-2E9DEBFB4D6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13/12/2018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0734C-C0D7-4F69-906F-97DD0F026AC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7257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55A5E1-B081-47CD-9316-BE1409095D11}" type="datetimeFigureOut">
              <a:rPr lang="en-US"/>
              <a:pPr>
                <a:defRPr/>
              </a:pPr>
              <a:t>12/13/2018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3C1E3C-B21F-4D74-BF98-1A298218AF8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2054F-133D-45FB-8992-2E9DEBFB4D6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13/12/2018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0734C-C0D7-4F69-906F-97DD0F026AC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86846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2054F-133D-45FB-8992-2E9DEBFB4D6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13/12/2018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0734C-C0D7-4F69-906F-97DD0F026AC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36927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2054F-133D-45FB-8992-2E9DEBFB4D6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13/12/2018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0734C-C0D7-4F69-906F-97DD0F026AC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699418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66700" indent="-266700">
              <a:defRPr sz="2800"/>
            </a:lvl1pPr>
            <a:lvl2pPr marL="538163" indent="-271463">
              <a:defRPr sz="2400"/>
            </a:lvl2pPr>
            <a:lvl3pPr marL="714375" indent="-174625">
              <a:defRPr sz="2000"/>
            </a:lvl3pPr>
            <a:lvl4pPr marL="987425" indent="-228600">
              <a:defRPr sz="1800"/>
            </a:lvl4pPr>
            <a:lvl5pPr marL="1254125" indent="-266700">
              <a:defRPr sz="1800"/>
            </a:lvl5pPr>
          </a:lstStyle>
          <a:p>
            <a:pPr lvl="0"/>
            <a:r>
              <a:rPr lang="ga-IE" dirty="0"/>
              <a:t>Click to edit Master text styles</a:t>
            </a:r>
          </a:p>
          <a:p>
            <a:pPr lvl="1"/>
            <a:r>
              <a:rPr lang="ga-IE" dirty="0"/>
              <a:t>Second level</a:t>
            </a:r>
          </a:p>
          <a:p>
            <a:pPr lvl="2"/>
            <a:r>
              <a:rPr lang="ga-IE" dirty="0"/>
              <a:t>Third level</a:t>
            </a:r>
          </a:p>
          <a:p>
            <a:pPr lvl="3"/>
            <a:r>
              <a:rPr lang="ga-IE" dirty="0"/>
              <a:t>Fourth level</a:t>
            </a:r>
          </a:p>
          <a:p>
            <a:pPr lvl="4"/>
            <a:r>
              <a:rPr lang="ga-IE" dirty="0"/>
              <a:t>Fifth level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4572000" y="5964238"/>
            <a:ext cx="4114800" cy="392112"/>
          </a:xfrm>
        </p:spPr>
        <p:txBody>
          <a:bodyPr anchor="b"/>
          <a:lstStyle>
            <a:lvl1pPr marL="0" indent="0" algn="r"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457200" y="5964238"/>
            <a:ext cx="4114800" cy="392112"/>
          </a:xfrm>
        </p:spPr>
        <p:txBody>
          <a:bodyPr anchor="b"/>
          <a:lstStyle>
            <a:lvl1pPr marL="0" indent="0" algn="l"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ga-IE">
                <a:solidFill>
                  <a:prstClr val="black">
                    <a:tint val="75000"/>
                  </a:prstClr>
                </a:solidFill>
              </a:rPr>
              <a:t>280416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>
                <a:solidFill>
                  <a:prstClr val="black">
                    <a:tint val="75000"/>
                  </a:prstClr>
                </a:solidFill>
              </a:rPr>
              <a:t>cdg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E5209C-36F0-4C9F-9E63-619AFCEA248C}" type="slidenum">
              <a:rPr lang="en-US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8051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4B3DE4-EFBB-4DBC-BD17-3477511875AC}" type="datetimeFigureOut">
              <a:rPr lang="en-US"/>
              <a:pPr>
                <a:defRPr/>
              </a:pPr>
              <a:t>12/13/2018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21887-91F3-438B-8BE0-02B401846E2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060645-C973-4AF5-A18E-097E968AD1D6}" type="datetimeFigureOut">
              <a:rPr lang="en-US"/>
              <a:pPr>
                <a:defRPr/>
              </a:pPr>
              <a:t>12/13/2018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08C064-A896-4CC5-91C4-D3B5AA59836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9C6D98-3CA3-48BE-A6C3-255DCDD469DE}" type="datetimeFigureOut">
              <a:rPr lang="en-US"/>
              <a:pPr>
                <a:defRPr/>
              </a:pPr>
              <a:t>12/13/2018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C3BA4E-B7F6-4E38-9578-31B6A11AAED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5DAE07-F9A0-41CD-8B3F-588CF6D8FAFC}" type="datetimeFigureOut">
              <a:rPr lang="en-US"/>
              <a:pPr>
                <a:defRPr/>
              </a:pPr>
              <a:t>12/13/2018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793F5-6173-45FF-ABD6-8F6D61CFD6A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02148C-9782-4713-992B-B5F7CC716D43}" type="datetimeFigureOut">
              <a:rPr lang="en-US"/>
              <a:pPr>
                <a:defRPr/>
              </a:pPr>
              <a:t>12/13/2018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0E0C5D-815F-4BEF-B971-EEB73244376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73B867-7B29-4941-B242-78A0FE6533FE}" type="datetimeFigureOut">
              <a:rPr lang="en-US"/>
              <a:pPr>
                <a:defRPr/>
              </a:pPr>
              <a:t>12/13/2018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62FCAF-4A29-4BF3-89A6-B53010EC6C0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C30E14-7C5B-4B91-9682-4C99B1328B15}" type="datetimeFigureOut">
              <a:rPr lang="en-US"/>
              <a:pPr>
                <a:defRPr/>
              </a:pPr>
              <a:t>12/13/2018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C7FD11-7D5B-4A88-88BE-396BDC9A14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55C576E-59FE-41F2-AE41-7E47B5473552}" type="datetimeFigureOut">
              <a:rPr lang="en-US"/>
              <a:pPr>
                <a:defRPr/>
              </a:pPr>
              <a:t>12/13/2018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EBB9BBF-A24B-459A-A77B-C56B5771CAF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2FE2054F-133D-45FB-8992-2E9DEBFB4D65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13/12/2018</a:t>
            </a:fld>
            <a:endParaRPr lang="en-GB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GB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D790734C-C0D7-4F69-906F-97DD0F026AC6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08300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.xml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.xml"/><Relationship Id="rId4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85800" y="1988841"/>
            <a:ext cx="7772400" cy="1152128"/>
          </a:xfrm>
        </p:spPr>
        <p:txBody>
          <a:bodyPr/>
          <a:lstStyle/>
          <a:p>
            <a:r>
              <a:rPr lang="en-IE" sz="5400" b="1" dirty="0">
                <a:solidFill>
                  <a:srgbClr val="002060"/>
                </a:solidFill>
              </a:rPr>
              <a:t>Hepatitis E in Ireland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780661" y="3717032"/>
            <a:ext cx="7920880" cy="1080120"/>
          </a:xfrm>
        </p:spPr>
        <p:txBody>
          <a:bodyPr/>
          <a:lstStyle/>
          <a:p>
            <a:r>
              <a:rPr lang="en-IE" dirty="0"/>
              <a:t>Dr Joanne O’Gorman &amp; Niamh Murphy</a:t>
            </a:r>
          </a:p>
          <a:p>
            <a:r>
              <a:rPr lang="en-IE" dirty="0"/>
              <a:t>Health Protection Surveillance Centre</a:t>
            </a:r>
          </a:p>
        </p:txBody>
      </p:sp>
      <p:pic>
        <p:nvPicPr>
          <p:cNvPr id="4" name="Picture 7" descr="C:\Documents and Settings\MauriceKelly\Desktop\maurice's pr 2003\powe banne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4"/>
          <p:cNvSpPr txBox="1">
            <a:spLocks/>
          </p:cNvSpPr>
          <p:nvPr/>
        </p:nvSpPr>
        <p:spPr bwMode="auto">
          <a:xfrm>
            <a:off x="755576" y="5199367"/>
            <a:ext cx="7772400" cy="866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IE" sz="2400" dirty="0">
                <a:solidFill>
                  <a:srgbClr val="002060"/>
                </a:solidFill>
              </a:rPr>
              <a:t>ECDC Hepatitis E meeting, Stockholm, November 2018</a:t>
            </a:r>
          </a:p>
        </p:txBody>
      </p:sp>
    </p:spTree>
    <p:extLst>
      <p:ext uri="{BB962C8B-B14F-4D97-AF65-F5344CB8AC3E}">
        <p14:creationId xmlns:p14="http://schemas.microsoft.com/office/powerpoint/2010/main" val="42007282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425539"/>
            <a:ext cx="8712968" cy="419285"/>
          </a:xfrm>
        </p:spPr>
        <p:txBody>
          <a:bodyPr/>
          <a:lstStyle/>
          <a:p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Discontinuation of enhanced surveillance – why?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516" y="2065517"/>
            <a:ext cx="8712968" cy="4387819"/>
          </a:xfrm>
        </p:spPr>
        <p:txBody>
          <a:bodyPr/>
          <a:lstStyle/>
          <a:p>
            <a:r>
              <a:rPr lang="en-IE" sz="2600" dirty="0"/>
              <a:t>Very consistent pattern of food consumption reported</a:t>
            </a:r>
          </a:p>
          <a:p>
            <a:endParaRPr lang="en-IE" sz="1000" dirty="0"/>
          </a:p>
          <a:p>
            <a:r>
              <a:rPr lang="en-IE" sz="2600" dirty="0"/>
              <a:t>Need case control study to determine if consumption of these food items differs between cases and the general population</a:t>
            </a:r>
          </a:p>
          <a:p>
            <a:endParaRPr lang="en-IE" sz="1000" dirty="0"/>
          </a:p>
          <a:p>
            <a:endParaRPr lang="en-IE" sz="400" dirty="0"/>
          </a:p>
          <a:p>
            <a:r>
              <a:rPr lang="en-IE" sz="2600" dirty="0"/>
              <a:t>Data collection creating additional workload for already over-burdened public health staff – worthwhile?</a:t>
            </a:r>
          </a:p>
          <a:p>
            <a:endParaRPr lang="en-IE" sz="1000" dirty="0"/>
          </a:p>
          <a:p>
            <a:r>
              <a:rPr lang="en-IE" sz="2600" dirty="0"/>
              <a:t>Revisit with more specific form guided by research into food chain?</a:t>
            </a:r>
          </a:p>
        </p:txBody>
      </p:sp>
      <p:pic>
        <p:nvPicPr>
          <p:cNvPr id="4" name="Picture 7" descr="C:\Documents and Settings\MauriceKelly\Desktop\maurice's pr 2003\powe banne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604936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9"/>
          <p:cNvSpPr>
            <a:spLocks noGrp="1"/>
          </p:cNvSpPr>
          <p:nvPr>
            <p:ph idx="1"/>
          </p:nvPr>
        </p:nvSpPr>
        <p:spPr>
          <a:xfrm>
            <a:off x="982289" y="2677147"/>
            <a:ext cx="6840760" cy="3200125"/>
          </a:xfrm>
          <a:ln w="28575">
            <a:solidFill>
              <a:schemeClr val="tx1"/>
            </a:solidFill>
          </a:ln>
        </p:spPr>
        <p:txBody>
          <a:bodyPr>
            <a:normAutofit fontScale="92500" lnSpcReduction="20000"/>
          </a:bodyPr>
          <a:lstStyle/>
          <a:p>
            <a:pPr marL="342900" indent="-342900" algn="just">
              <a:buFont typeface="Calibri" pitchFamily="34" charset="0"/>
              <a:buAutoNum type="arabicPeriod"/>
            </a:pPr>
            <a:r>
              <a:rPr lang="en-GB" altLang="en-US" sz="1700" dirty="0">
                <a:latin typeface="Calibri" pitchFamily="34" charset="0"/>
                <a:cs typeface="Times New Roman" pitchFamily="18" charset="0"/>
              </a:rPr>
              <a:t>To investigate the epidemiology of Hepatitis E Virus in </a:t>
            </a:r>
            <a:r>
              <a:rPr lang="en-GB" altLang="en-US" sz="1700" b="1" dirty="0">
                <a:latin typeface="Calibri" pitchFamily="34" charset="0"/>
                <a:cs typeface="Times New Roman" pitchFamily="18" charset="0"/>
              </a:rPr>
              <a:t>Irish pigs </a:t>
            </a:r>
            <a:r>
              <a:rPr lang="en-GB" altLang="en-US" sz="1700" dirty="0">
                <a:latin typeface="Calibri" pitchFamily="34" charset="0"/>
                <a:cs typeface="Times New Roman" pitchFamily="18" charset="0"/>
              </a:rPr>
              <a:t>and the occurrence of Hepatitis E Virus in Irish </a:t>
            </a:r>
            <a:r>
              <a:rPr lang="en-GB" altLang="en-US" sz="1700" b="1" dirty="0">
                <a:latin typeface="Calibri" pitchFamily="34" charset="0"/>
                <a:cs typeface="Times New Roman" pitchFamily="18" charset="0"/>
              </a:rPr>
              <a:t>pigmeat products </a:t>
            </a:r>
            <a:r>
              <a:rPr lang="en-GB" altLang="en-US" sz="1700" dirty="0">
                <a:latin typeface="Calibri" pitchFamily="34" charset="0"/>
                <a:cs typeface="Times New Roman" pitchFamily="18" charset="0"/>
              </a:rPr>
              <a:t>.</a:t>
            </a:r>
          </a:p>
          <a:p>
            <a:pPr marL="342900" indent="-342900" algn="just">
              <a:buFont typeface="Calibri" pitchFamily="34" charset="0"/>
              <a:buAutoNum type="arabicPeriod"/>
            </a:pPr>
            <a:endParaRPr lang="en-GB" altLang="en-US" sz="900" dirty="0">
              <a:latin typeface="Calibri" pitchFamily="34" charset="0"/>
              <a:cs typeface="Times New Roman" pitchFamily="18" charset="0"/>
            </a:endParaRPr>
          </a:p>
          <a:p>
            <a:pPr marL="342900" indent="-342900" algn="just">
              <a:lnSpc>
                <a:spcPct val="115000"/>
              </a:lnSpc>
              <a:buFont typeface="Calibri" pitchFamily="34" charset="0"/>
              <a:buAutoNum type="arabicPeriod"/>
            </a:pPr>
            <a:r>
              <a:rPr lang="en-GB" altLang="en-US" sz="1700" dirty="0">
                <a:latin typeface="Calibri" pitchFamily="34" charset="0"/>
                <a:cs typeface="Times New Roman" pitchFamily="18" charset="0"/>
              </a:rPr>
              <a:t>To determine the occurrence of Hepatitis E Virus, Hepatitis A Virus Norovirus and </a:t>
            </a:r>
            <a:r>
              <a:rPr lang="en-GB" altLang="en-US" sz="1700" dirty="0" smtClean="0">
                <a:latin typeface="Calibri" pitchFamily="34" charset="0"/>
                <a:cs typeface="Times New Roman" pitchFamily="18" charset="0"/>
              </a:rPr>
              <a:t>Sapovirus</a:t>
            </a:r>
            <a:r>
              <a:rPr lang="en-GB" altLang="en-US" sz="1700" dirty="0">
                <a:latin typeface="Calibri" pitchFamily="34" charset="0"/>
                <a:cs typeface="Times New Roman" pitchFamily="18" charset="0"/>
              </a:rPr>
              <a:t>, in </a:t>
            </a:r>
            <a:r>
              <a:rPr lang="en-GB" altLang="en-US" sz="1700" b="1" dirty="0">
                <a:latin typeface="Calibri" pitchFamily="34" charset="0"/>
                <a:cs typeface="Times New Roman" pitchFamily="18" charset="0"/>
              </a:rPr>
              <a:t>Irish  oysters and berries</a:t>
            </a:r>
            <a:r>
              <a:rPr lang="en-GB" altLang="en-US" sz="1700" dirty="0">
                <a:latin typeface="Calibri" pitchFamily="34" charset="0"/>
                <a:cs typeface="Times New Roman" pitchFamily="18" charset="0"/>
              </a:rPr>
              <a:t>.</a:t>
            </a:r>
          </a:p>
          <a:p>
            <a:pPr marL="342900" indent="-342900" algn="just">
              <a:lnSpc>
                <a:spcPct val="115000"/>
              </a:lnSpc>
              <a:buFont typeface="Calibri" pitchFamily="34" charset="0"/>
              <a:buAutoNum type="arabicPeriod"/>
            </a:pPr>
            <a:endParaRPr lang="en-GB" altLang="en-US" sz="900" dirty="0">
              <a:latin typeface="Calibri" pitchFamily="34" charset="0"/>
              <a:cs typeface="Times New Roman" pitchFamily="18" charset="0"/>
            </a:endParaRPr>
          </a:p>
          <a:p>
            <a:pPr marL="342900" indent="-342900" algn="just">
              <a:lnSpc>
                <a:spcPct val="115000"/>
              </a:lnSpc>
              <a:buFont typeface="Calibri" pitchFamily="34" charset="0"/>
              <a:buAutoNum type="arabicPeriod"/>
            </a:pPr>
            <a:r>
              <a:rPr lang="en-GB" altLang="en-US" sz="1700" dirty="0">
                <a:latin typeface="Calibri" pitchFamily="34" charset="0"/>
                <a:cs typeface="Times New Roman" pitchFamily="18" charset="0"/>
              </a:rPr>
              <a:t>To </a:t>
            </a:r>
            <a:r>
              <a:rPr lang="en-GB" altLang="en-US" sz="1700" b="1" dirty="0">
                <a:latin typeface="Calibri" pitchFamily="34" charset="0"/>
                <a:cs typeface="Times New Roman" pitchFamily="18" charset="0"/>
              </a:rPr>
              <a:t>genetically characterise Hepatitis E Virus</a:t>
            </a:r>
            <a:r>
              <a:rPr lang="en-GB" altLang="en-US" sz="1700" dirty="0">
                <a:latin typeface="Calibri" pitchFamily="34" charset="0"/>
                <a:cs typeface="Times New Roman" pitchFamily="18" charset="0"/>
              </a:rPr>
              <a:t>, Hepatitis A Virus,  Norovirus and Sapovirus isolates and to determine the </a:t>
            </a:r>
            <a:r>
              <a:rPr lang="en-GB" altLang="en-US" sz="1700" b="1" dirty="0">
                <a:latin typeface="Calibri" pitchFamily="34" charset="0"/>
                <a:cs typeface="Times New Roman" pitchFamily="18" charset="0"/>
              </a:rPr>
              <a:t>phylogenetic relationship between isolates detected in Irish pigs, shellfish, berries and those from human clinical samples.</a:t>
            </a:r>
          </a:p>
          <a:p>
            <a:pPr marL="342900" indent="-342900" algn="just">
              <a:lnSpc>
                <a:spcPct val="115000"/>
              </a:lnSpc>
              <a:buFont typeface="Calibri" pitchFamily="34" charset="0"/>
              <a:buAutoNum type="arabicPeriod"/>
            </a:pPr>
            <a:endParaRPr lang="en-GB" altLang="en-US" sz="900" dirty="0">
              <a:latin typeface="Calibri" pitchFamily="34" charset="0"/>
              <a:cs typeface="Times New Roman" pitchFamily="18" charset="0"/>
            </a:endParaRPr>
          </a:p>
          <a:p>
            <a:pPr marL="342900" indent="-342900" algn="just">
              <a:lnSpc>
                <a:spcPct val="115000"/>
              </a:lnSpc>
              <a:buFont typeface="Calibri" pitchFamily="34" charset="0"/>
              <a:buAutoNum type="arabicPeriod"/>
            </a:pPr>
            <a:r>
              <a:rPr lang="en-GB" altLang="en-US" sz="1700" dirty="0">
                <a:latin typeface="Calibri" pitchFamily="34" charset="0"/>
                <a:cs typeface="Times New Roman" pitchFamily="18" charset="0"/>
              </a:rPr>
              <a:t>To conduct an </a:t>
            </a:r>
            <a:r>
              <a:rPr lang="en-GB" altLang="en-US" sz="1700" b="1" dirty="0">
                <a:latin typeface="Calibri" pitchFamily="34" charset="0"/>
                <a:cs typeface="Times New Roman" pitchFamily="18" charset="0"/>
              </a:rPr>
              <a:t>exposure assessment of the risk </a:t>
            </a:r>
            <a:r>
              <a:rPr lang="en-GB" altLang="en-US" sz="1700" dirty="0">
                <a:latin typeface="Calibri" pitchFamily="34" charset="0"/>
                <a:cs typeface="Times New Roman" pitchFamily="18" charset="0"/>
              </a:rPr>
              <a:t>posed to consumers by Hepatitis E Virus, Hepatitis A Virus, Norovirus &amp; Sapovirus in the food chain and to identify appropriate risk mitigation measures</a:t>
            </a:r>
            <a:endParaRPr lang="en-GB" altLang="en-US" sz="17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endParaRPr lang="en-GB" altLang="en-US" dirty="0">
              <a:latin typeface="Arial Narrow" pitchFamily="34" charset="0"/>
              <a:cs typeface="Arial Narrow" pitchFamily="34" charset="0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93279" y="891385"/>
            <a:ext cx="6131024" cy="1263352"/>
          </a:xfrm>
        </p:spPr>
        <p:txBody>
          <a:bodyPr>
            <a:normAutofit fontScale="90000"/>
          </a:bodyPr>
          <a:lstStyle/>
          <a:p>
            <a:r>
              <a:rPr lang="en-GB" sz="1800" dirty="0"/>
              <a:t/>
            </a:r>
            <a:br>
              <a:rPr lang="en-GB" sz="1800" dirty="0"/>
            </a:br>
            <a:r>
              <a:rPr lang="en-GB" sz="3600" b="1" dirty="0"/>
              <a:t>FoVIRA</a:t>
            </a:r>
            <a:r>
              <a:rPr lang="en-GB" sz="1800" dirty="0"/>
              <a:t/>
            </a:r>
            <a:br>
              <a:rPr lang="en-GB" sz="1800" dirty="0"/>
            </a:br>
            <a:r>
              <a:rPr lang="en-GB" sz="1800" dirty="0"/>
              <a:t>Foodborne Viruses in Ireland – farm to fork Investigation, Identifying Risk and mitigation Approaches for </a:t>
            </a:r>
            <a:r>
              <a:rPr lang="en-GB" sz="1800" b="1" dirty="0">
                <a:solidFill>
                  <a:srgbClr val="FF0000"/>
                </a:solidFill>
              </a:rPr>
              <a:t>Hepatitis E Virus</a:t>
            </a:r>
            <a:r>
              <a:rPr lang="en-GB" sz="1800" dirty="0"/>
              <a:t>, Hepatitis A Virus, Norovirus &amp; Sapovirus</a:t>
            </a:r>
            <a:br>
              <a:rPr lang="en-GB" sz="1800" dirty="0"/>
            </a:br>
            <a:r>
              <a:rPr lang="en-GB" dirty="0"/>
              <a:t> </a:t>
            </a:r>
          </a:p>
        </p:txBody>
      </p:sp>
      <p:pic>
        <p:nvPicPr>
          <p:cNvPr id="12" name="Picture 1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40FF"/>
              </a:clrFrom>
              <a:clrTo>
                <a:srgbClr val="FF40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0431" y="620688"/>
            <a:ext cx="552385" cy="7942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4377" y="332656"/>
            <a:ext cx="1584176" cy="4680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9713" y="973281"/>
            <a:ext cx="1965449" cy="7630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395536" y="6464297"/>
            <a:ext cx="64554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1000" dirty="0"/>
              <a:t>Research Funding: Department of Agriculture Food and the Marine Institutional Research Measure 15F724</a:t>
            </a:r>
          </a:p>
        </p:txBody>
      </p:sp>
      <p:pic>
        <p:nvPicPr>
          <p:cNvPr id="10" name="Picture 9" descr="Image result for dafm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2223" y="5990087"/>
            <a:ext cx="2044401" cy="606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224823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353531"/>
            <a:ext cx="8712968" cy="563301"/>
          </a:xfrm>
        </p:spPr>
        <p:txBody>
          <a:bodyPr/>
          <a:lstStyle/>
          <a:p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Irish experience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916832"/>
            <a:ext cx="8496944" cy="4608512"/>
          </a:xfrm>
        </p:spPr>
        <p:txBody>
          <a:bodyPr/>
          <a:lstStyle/>
          <a:p>
            <a:r>
              <a:rPr lang="en-IE" sz="2400" dirty="0"/>
              <a:t>Impact of universal blood donor screening  &amp; change in laboratory testing practice on surveillance data</a:t>
            </a:r>
          </a:p>
          <a:p>
            <a:endParaRPr lang="en-IE" sz="600" dirty="0"/>
          </a:p>
          <a:p>
            <a:r>
              <a:rPr lang="en-IE" sz="2400" dirty="0"/>
              <a:t>Increased clinical awareness of HEV in recent years</a:t>
            </a:r>
          </a:p>
          <a:p>
            <a:endParaRPr lang="en-IE" sz="600" dirty="0"/>
          </a:p>
          <a:p>
            <a:r>
              <a:rPr lang="en-IE" sz="2400" dirty="0"/>
              <a:t>Notification includes a case definition for chronic infection but not frequently utilised</a:t>
            </a:r>
          </a:p>
          <a:p>
            <a:endParaRPr lang="en-IE" sz="600" dirty="0"/>
          </a:p>
          <a:p>
            <a:r>
              <a:rPr lang="en-IE" sz="2400" dirty="0"/>
              <a:t>Molecular epidemiology:  Genotype 3 – predominantly 3c</a:t>
            </a:r>
          </a:p>
          <a:p>
            <a:endParaRPr lang="en-IE" sz="600" dirty="0"/>
          </a:p>
          <a:p>
            <a:r>
              <a:rPr lang="en-IE" sz="2400" dirty="0"/>
              <a:t>Enhanced surveillance pilot useful but limited national food consumption data &amp; no case control studies</a:t>
            </a:r>
          </a:p>
          <a:p>
            <a:endParaRPr lang="en-IE" sz="600" dirty="0"/>
          </a:p>
          <a:p>
            <a:r>
              <a:rPr lang="en-IE" sz="2400" dirty="0"/>
              <a:t>Focus on risk in the food chain – FoVIRA study</a:t>
            </a:r>
          </a:p>
          <a:p>
            <a:endParaRPr lang="en-IE" sz="400" dirty="0"/>
          </a:p>
          <a:p>
            <a:pPr marL="0" indent="0">
              <a:buNone/>
            </a:pPr>
            <a:endParaRPr lang="en-IE" sz="2200" dirty="0"/>
          </a:p>
        </p:txBody>
      </p:sp>
      <p:pic>
        <p:nvPicPr>
          <p:cNvPr id="4" name="Picture 7" descr="C:\Documents and Settings\MauriceKelly\Desktop\maurice's pr 2003\powe banne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916669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286365"/>
            <a:ext cx="8712968" cy="563301"/>
          </a:xfrm>
        </p:spPr>
        <p:txBody>
          <a:bodyPr/>
          <a:lstStyle/>
          <a:p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Acknowledgements</a:t>
            </a:r>
          </a:p>
        </p:txBody>
      </p:sp>
      <p:pic>
        <p:nvPicPr>
          <p:cNvPr id="4" name="Picture 7" descr="C:\Documents and Settings\MauriceKelly\Desktop\maurice's pr 2003\powe banne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xmlns="" id="{D110489B-5882-49BD-9C79-A21F57132AE6}"/>
              </a:ext>
            </a:extLst>
          </p:cNvPr>
          <p:cNvSpPr txBox="1">
            <a:spLocks/>
          </p:cNvSpPr>
          <p:nvPr/>
        </p:nvSpPr>
        <p:spPr bwMode="auto">
          <a:xfrm>
            <a:off x="467544" y="1916832"/>
            <a:ext cx="4212468" cy="4727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IE" sz="2300" b="1" dirty="0">
                <a:solidFill>
                  <a:srgbClr val="C00000"/>
                </a:solidFill>
              </a:rPr>
              <a:t>HPSC</a:t>
            </a:r>
          </a:p>
          <a:p>
            <a:pPr lvl="1"/>
            <a:r>
              <a:rPr lang="en-IE" sz="2300" dirty="0"/>
              <a:t>Lelia Thornton</a:t>
            </a:r>
          </a:p>
          <a:p>
            <a:pPr lvl="1"/>
            <a:r>
              <a:rPr lang="en-IE" sz="2300" dirty="0"/>
              <a:t>Patricia Garvey</a:t>
            </a:r>
          </a:p>
          <a:p>
            <a:pPr marL="457200" lvl="1" indent="0">
              <a:buFont typeface="Arial" charset="0"/>
              <a:buNone/>
            </a:pPr>
            <a:endParaRPr lang="en-IE" sz="1000" dirty="0"/>
          </a:p>
          <a:p>
            <a:pPr marL="0" indent="0">
              <a:buNone/>
            </a:pPr>
            <a:r>
              <a:rPr lang="en-IE" sz="2300" b="1" dirty="0">
                <a:solidFill>
                  <a:srgbClr val="C00000"/>
                </a:solidFill>
              </a:rPr>
              <a:t>NVRL</a:t>
            </a:r>
          </a:p>
          <a:p>
            <a:pPr lvl="1"/>
            <a:r>
              <a:rPr lang="en-IE" sz="2300" dirty="0"/>
              <a:t>Charlene </a:t>
            </a:r>
            <a:r>
              <a:rPr lang="en-IE" sz="2300" dirty="0"/>
              <a:t>Benett</a:t>
            </a:r>
            <a:endParaRPr lang="en-IE" sz="2300" dirty="0"/>
          </a:p>
          <a:p>
            <a:pPr lvl="1"/>
            <a:r>
              <a:rPr lang="en-IE" sz="2300" dirty="0"/>
              <a:t>Cillian DeGascun</a:t>
            </a:r>
          </a:p>
          <a:p>
            <a:pPr lvl="1"/>
            <a:r>
              <a:rPr lang="en-IE" sz="2300" dirty="0"/>
              <a:t>Suzie Coughlan</a:t>
            </a:r>
          </a:p>
          <a:p>
            <a:pPr lvl="1"/>
            <a:r>
              <a:rPr lang="en-IE" sz="2300" dirty="0"/>
              <a:t>Jonathan Dean</a:t>
            </a:r>
          </a:p>
          <a:p>
            <a:pPr lvl="1"/>
            <a:r>
              <a:rPr lang="en-IE" sz="2300" dirty="0"/>
              <a:t>Allison Waters</a:t>
            </a:r>
          </a:p>
          <a:p>
            <a:pPr lvl="1"/>
            <a:r>
              <a:rPr lang="en-IE" sz="2300" dirty="0"/>
              <a:t>Linda Dunford</a:t>
            </a:r>
          </a:p>
          <a:p>
            <a:pPr lvl="1"/>
            <a:endParaRPr lang="en-IE" sz="1600" dirty="0"/>
          </a:p>
          <a:p>
            <a:endParaRPr lang="en-IE" sz="2000" dirty="0"/>
          </a:p>
          <a:p>
            <a:pPr lvl="1"/>
            <a:endParaRPr lang="en-IE" dirty="0"/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xmlns="" id="{4D38368F-6B63-4AC4-9451-8BF27F726F4D}"/>
              </a:ext>
            </a:extLst>
          </p:cNvPr>
          <p:cNvSpPr txBox="1">
            <a:spLocks/>
          </p:cNvSpPr>
          <p:nvPr/>
        </p:nvSpPr>
        <p:spPr>
          <a:xfrm>
            <a:off x="4427984" y="1916832"/>
            <a:ext cx="4038600" cy="4525963"/>
          </a:xfrm>
          <a:prstGeom prst="rect">
            <a:avLst/>
          </a:prstGeom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IE" sz="2700" b="1" dirty="0">
                <a:solidFill>
                  <a:srgbClr val="C00000"/>
                </a:solidFill>
              </a:rPr>
              <a:t>IBTS</a:t>
            </a:r>
          </a:p>
          <a:p>
            <a:pPr lvl="1"/>
            <a:r>
              <a:rPr lang="en-IE" sz="2300" dirty="0"/>
              <a:t>Fiona Boland</a:t>
            </a:r>
          </a:p>
          <a:p>
            <a:pPr lvl="1"/>
            <a:r>
              <a:rPr lang="en-IE" sz="2300" dirty="0"/>
              <a:t>Niamh O’Flaherty</a:t>
            </a:r>
          </a:p>
          <a:p>
            <a:pPr lvl="1"/>
            <a:endParaRPr lang="en-IE" sz="200" dirty="0"/>
          </a:p>
          <a:p>
            <a:pPr marL="57150" indent="0">
              <a:buNone/>
            </a:pPr>
            <a:r>
              <a:rPr lang="en-IE" sz="2700" b="1" dirty="0">
                <a:solidFill>
                  <a:srgbClr val="C00000"/>
                </a:solidFill>
              </a:rPr>
              <a:t>CVRL</a:t>
            </a:r>
          </a:p>
          <a:p>
            <a:pPr lvl="1"/>
            <a:r>
              <a:rPr lang="en-IE" sz="2300" dirty="0"/>
              <a:t>Conor Davin</a:t>
            </a:r>
          </a:p>
          <a:p>
            <a:pPr lvl="1"/>
            <a:r>
              <a:rPr lang="en-IE" sz="2300" dirty="0"/>
              <a:t>Louise Britton </a:t>
            </a:r>
          </a:p>
          <a:p>
            <a:pPr lvl="1"/>
            <a:r>
              <a:rPr lang="en-IE" sz="2300" dirty="0"/>
              <a:t>Eoin Ryan</a:t>
            </a:r>
          </a:p>
          <a:p>
            <a:pPr lvl="1"/>
            <a:endParaRPr lang="en-IE" sz="200" dirty="0"/>
          </a:p>
          <a:p>
            <a:pPr marL="0" indent="0">
              <a:buFont typeface="Arial" charset="0"/>
              <a:buNone/>
            </a:pPr>
            <a:r>
              <a:rPr lang="en-IE" sz="2700" b="1" dirty="0">
                <a:solidFill>
                  <a:srgbClr val="C00000"/>
                </a:solidFill>
              </a:rPr>
              <a:t>Marine Institute</a:t>
            </a:r>
          </a:p>
          <a:p>
            <a:pPr lvl="1"/>
            <a:r>
              <a:rPr lang="en-IE" sz="2300" dirty="0"/>
              <a:t>Sinead </a:t>
            </a:r>
            <a:r>
              <a:rPr lang="en-IE" sz="2300" dirty="0" err="1"/>
              <a:t>Keaveney</a:t>
            </a:r>
            <a:endParaRPr lang="en-IE" sz="2300" dirty="0"/>
          </a:p>
          <a:p>
            <a:pPr lvl="1"/>
            <a:r>
              <a:rPr lang="en-IE" sz="2300" dirty="0"/>
              <a:t>Amy Fitzpatrick</a:t>
            </a:r>
          </a:p>
        </p:txBody>
      </p:sp>
    </p:spTree>
    <p:extLst>
      <p:ext uri="{BB962C8B-B14F-4D97-AF65-F5344CB8AC3E}">
        <p14:creationId xmlns:p14="http://schemas.microsoft.com/office/powerpoint/2010/main" val="30956547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40768"/>
            <a:ext cx="8229600" cy="491293"/>
          </a:xfrm>
        </p:spPr>
        <p:txBody>
          <a:bodyPr/>
          <a:lstStyle/>
          <a:p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Notifiable disease in Ireland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789" y="1772816"/>
            <a:ext cx="8552422" cy="2376264"/>
          </a:xfrm>
        </p:spPr>
        <p:txBody>
          <a:bodyPr/>
          <a:lstStyle/>
          <a:p>
            <a:endParaRPr lang="en-IE" sz="600" dirty="0"/>
          </a:p>
          <a:p>
            <a:r>
              <a:rPr lang="en-IE" sz="2200" dirty="0"/>
              <a:t>January </a:t>
            </a:r>
            <a:r>
              <a:rPr lang="en-IE" sz="2200" dirty="0" smtClean="0"/>
              <a:t>2016 – Universal blood donor screening for hepatitis E commenced in Ireland</a:t>
            </a:r>
          </a:p>
          <a:p>
            <a:endParaRPr lang="en-IE" sz="1000" dirty="0"/>
          </a:p>
          <a:p>
            <a:r>
              <a:rPr lang="en-IE" sz="2200" dirty="0"/>
              <a:t>15 December 2015  - Hepatitis E added to list of notifiable diseases</a:t>
            </a:r>
          </a:p>
          <a:p>
            <a:endParaRPr lang="en-IE" sz="4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IE" sz="2000" dirty="0"/>
              <a:t>All confirmed cases notifiable by clinicians and laboratories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IE" sz="2000" dirty="0"/>
              <a:t>Notification data collated nationally by HPSC </a:t>
            </a:r>
          </a:p>
        </p:txBody>
      </p:sp>
      <p:pic>
        <p:nvPicPr>
          <p:cNvPr id="4" name="Picture 7" descr="C:\Documents and Settings\MauriceKelly\Desktop\maurice's pr 2003\powe banne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442002" y="4293096"/>
            <a:ext cx="8229600" cy="2123658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en-IE" sz="1600" b="1" dirty="0">
                <a:solidFill>
                  <a:srgbClr val="C00000"/>
                </a:solidFill>
              </a:rPr>
              <a:t>Hepatitis E Case definition (only laboratory confirmed cases notifiable)</a:t>
            </a:r>
          </a:p>
          <a:p>
            <a:pPr marL="0" indent="0" algn="ctr">
              <a:buNone/>
            </a:pPr>
            <a:endParaRPr lang="en-IE" sz="800" b="1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r>
              <a:rPr lang="en-IE" sz="1600" b="1" dirty="0">
                <a:solidFill>
                  <a:schemeClr val="tx2"/>
                </a:solidFill>
              </a:rPr>
              <a:t>Acute case</a:t>
            </a:r>
            <a:endParaRPr lang="en-IE" sz="1600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r>
              <a:rPr lang="en-IE" sz="1600" dirty="0">
                <a:solidFill>
                  <a:schemeClr val="tx2"/>
                </a:solidFill>
              </a:rPr>
              <a:t>At least one of the following two:</a:t>
            </a:r>
          </a:p>
          <a:p>
            <a:pPr algn="ctr"/>
            <a:r>
              <a:rPr lang="en-IE" sz="1600" dirty="0">
                <a:solidFill>
                  <a:schemeClr val="tx2"/>
                </a:solidFill>
              </a:rPr>
              <a:t>Hepatitis E virus IgM and IgG antibody positive</a:t>
            </a:r>
          </a:p>
          <a:p>
            <a:pPr algn="ctr"/>
            <a:r>
              <a:rPr lang="en-IE" sz="1600" dirty="0">
                <a:solidFill>
                  <a:schemeClr val="tx2"/>
                </a:solidFill>
              </a:rPr>
              <a:t>Detection of hepatitis E virus RNA</a:t>
            </a:r>
          </a:p>
          <a:p>
            <a:pPr algn="ctr"/>
            <a:endParaRPr lang="en-IE" sz="800" dirty="0">
              <a:solidFill>
                <a:schemeClr val="tx2"/>
              </a:solidFill>
            </a:endParaRPr>
          </a:p>
          <a:p>
            <a:pPr algn="ctr"/>
            <a:endParaRPr lang="en-IE" sz="400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r>
              <a:rPr lang="en-IE" sz="1600" b="1" dirty="0">
                <a:solidFill>
                  <a:schemeClr val="tx2"/>
                </a:solidFill>
              </a:rPr>
              <a:t>Chronic case</a:t>
            </a:r>
            <a:endParaRPr lang="en-IE" sz="1600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r>
              <a:rPr lang="en-IE" sz="1600" dirty="0">
                <a:solidFill>
                  <a:schemeClr val="tx2"/>
                </a:solidFill>
              </a:rPr>
              <a:t>Hepatitis E virus RNA persisting for at least 3 months</a:t>
            </a:r>
            <a:endParaRPr lang="en-IE" sz="1600" dirty="0"/>
          </a:p>
        </p:txBody>
      </p:sp>
    </p:spTree>
    <p:extLst>
      <p:ext uri="{BB962C8B-B14F-4D97-AF65-F5344CB8AC3E}">
        <p14:creationId xmlns:p14="http://schemas.microsoft.com/office/powerpoint/2010/main" val="12930424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611560" y="1219201"/>
            <a:ext cx="8229600" cy="553616"/>
          </a:xfrm>
        </p:spPr>
        <p:txBody>
          <a:bodyPr>
            <a:no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Hepatitis E (HEV) notifications, </a:t>
            </a:r>
            <a:r>
              <a:rPr lang="en-US" sz="2400" b="1" dirty="0">
                <a:solidFill>
                  <a:schemeClr val="tx2"/>
                </a:solidFill>
                <a:latin typeface="Arial" charset="0"/>
                <a:cs typeface="Arial" charset="0"/>
              </a:rPr>
              <a:t>2016 and 2017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9512" y="1700808"/>
            <a:ext cx="8804042" cy="4968552"/>
          </a:xfrm>
        </p:spPr>
        <p:txBody>
          <a:bodyPr>
            <a:normAutofit fontScale="92500" lnSpcReduction="10000"/>
          </a:bodyPr>
          <a:lstStyle/>
          <a:p>
            <a:r>
              <a:rPr lang="en-IE" sz="2200" dirty="0"/>
              <a:t>Total notifications = 90 in 2016, 54 in 2017</a:t>
            </a:r>
          </a:p>
          <a:p>
            <a:endParaRPr lang="en-IE" sz="400" dirty="0"/>
          </a:p>
          <a:p>
            <a:r>
              <a:rPr lang="en-IE" sz="2200" b="1" dirty="0"/>
              <a:t>Blood donor screening</a:t>
            </a:r>
            <a:r>
              <a:rPr lang="en-IE" sz="2200" dirty="0"/>
              <a:t> by IBTS, n = </a:t>
            </a:r>
            <a:r>
              <a:rPr lang="en-IE" sz="2200" b="1" dirty="0"/>
              <a:t>51 </a:t>
            </a:r>
            <a:r>
              <a:rPr lang="en-IE" sz="2200" dirty="0"/>
              <a:t>(35%)</a:t>
            </a:r>
          </a:p>
          <a:p>
            <a:pPr lvl="1"/>
            <a:r>
              <a:rPr lang="en-IE" sz="1800" dirty="0"/>
              <a:t>Median age of IBTS cases = 37 years (range: 18-66 )</a:t>
            </a:r>
          </a:p>
          <a:p>
            <a:pPr lvl="1"/>
            <a:r>
              <a:rPr lang="en-IE" sz="1800" dirty="0"/>
              <a:t>0.05% of male blood donors HEV positive compared to 0.03% females (no statistical diff)</a:t>
            </a:r>
          </a:p>
          <a:p>
            <a:pPr marL="457200" lvl="1" indent="0">
              <a:buNone/>
            </a:pPr>
            <a:endParaRPr lang="en-IE" sz="600" dirty="0"/>
          </a:p>
          <a:p>
            <a:r>
              <a:rPr lang="en-IE" sz="2200" b="1" dirty="0"/>
              <a:t>Clinical cases</a:t>
            </a:r>
            <a:r>
              <a:rPr lang="en-IE" sz="2200" dirty="0"/>
              <a:t>, n = </a:t>
            </a:r>
            <a:r>
              <a:rPr lang="en-IE" sz="2200" b="1" dirty="0"/>
              <a:t>93</a:t>
            </a:r>
            <a:r>
              <a:rPr lang="en-IE" sz="2200" dirty="0"/>
              <a:t> (65%)</a:t>
            </a:r>
          </a:p>
          <a:p>
            <a:pPr lvl="1"/>
            <a:r>
              <a:rPr lang="en-IE" sz="1800" dirty="0"/>
              <a:t>Median age of clinical cases = 54 years (range: 15-84)</a:t>
            </a:r>
          </a:p>
          <a:p>
            <a:pPr lvl="1"/>
            <a:r>
              <a:rPr lang="en-IE" sz="1800" dirty="0"/>
              <a:t>58% clinical cases were male (no statistical diff)</a:t>
            </a:r>
          </a:p>
          <a:p>
            <a:pPr lvl="1"/>
            <a:r>
              <a:rPr lang="en-IE" sz="1800" dirty="0"/>
              <a:t>Higher clinical notification rate in males 50+ </a:t>
            </a:r>
          </a:p>
          <a:p>
            <a:pPr lvl="1"/>
            <a:r>
              <a:rPr lang="en-IE" sz="1800" dirty="0"/>
              <a:t>Patient type known for 65% clinical cases – 37% hospital inpatients</a:t>
            </a:r>
          </a:p>
          <a:p>
            <a:pPr lvl="1"/>
            <a:endParaRPr lang="en-IE" sz="600" dirty="0"/>
          </a:p>
          <a:p>
            <a:r>
              <a:rPr lang="en-IE" sz="2200" dirty="0"/>
              <a:t>Annual notification rate clinical cases:  </a:t>
            </a:r>
          </a:p>
          <a:p>
            <a:pPr lvl="1"/>
            <a:r>
              <a:rPr lang="en-IE" sz="1800" dirty="0"/>
              <a:t>1.2/100,000 in 2016 (n=56)</a:t>
            </a:r>
          </a:p>
          <a:p>
            <a:pPr lvl="1"/>
            <a:r>
              <a:rPr lang="en-IE" sz="1800" dirty="0"/>
              <a:t>0.8/100,000 in 2017 (n=37)</a:t>
            </a:r>
          </a:p>
          <a:p>
            <a:pPr lvl="1"/>
            <a:endParaRPr lang="en-IE" sz="600" dirty="0"/>
          </a:p>
          <a:p>
            <a:r>
              <a:rPr lang="en-IE" sz="2200" b="1" dirty="0"/>
              <a:t>% blood donors positive</a:t>
            </a:r>
            <a:r>
              <a:rPr lang="en-IE" sz="2200" dirty="0"/>
              <a:t>: </a:t>
            </a:r>
          </a:p>
          <a:p>
            <a:pPr lvl="1"/>
            <a:r>
              <a:rPr lang="en-IE" sz="1800" dirty="0"/>
              <a:t>0.04% in 2016 </a:t>
            </a:r>
            <a:endParaRPr lang="en-IE" sz="1800" dirty="0" smtClean="0"/>
          </a:p>
          <a:p>
            <a:pPr lvl="1"/>
            <a:r>
              <a:rPr lang="en-IE" sz="1800" dirty="0" smtClean="0"/>
              <a:t>0.03</a:t>
            </a:r>
            <a:r>
              <a:rPr lang="en-IE" sz="1800" dirty="0"/>
              <a:t>% in </a:t>
            </a:r>
            <a:r>
              <a:rPr lang="en-IE" sz="1800" dirty="0" smtClean="0"/>
              <a:t>2017</a:t>
            </a:r>
            <a:endParaRPr lang="en-IE" sz="1800" dirty="0"/>
          </a:p>
          <a:p>
            <a:endParaRPr lang="en-IE" sz="2000" dirty="0">
              <a:solidFill>
                <a:schemeClr val="tx2"/>
              </a:solidFill>
            </a:endParaRPr>
          </a:p>
        </p:txBody>
      </p:sp>
      <p:pic>
        <p:nvPicPr>
          <p:cNvPr id="3074" name="Picture 2" descr="P:\Communications\logos\HPSC_logo.bm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15736"/>
            <a:ext cx="1027178" cy="850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7" descr="C:\Documents and Settings\MauriceKelly\Desktop\maurice's pr 2003\powe banner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44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731017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140204" y="1219200"/>
            <a:ext cx="8771342" cy="648072"/>
          </a:xfrm>
        </p:spPr>
        <p:txBody>
          <a:bodyPr>
            <a:noAutofit/>
          </a:bodyPr>
          <a:lstStyle/>
          <a:p>
            <a:r>
              <a:rPr lang="en-IE" sz="2500" b="1" dirty="0">
                <a:solidFill>
                  <a:schemeClr val="tx2"/>
                </a:solidFill>
                <a:latin typeface="Arial" charset="0"/>
                <a:cs typeface="Arial" charset="0"/>
              </a:rPr>
              <a:t>Number of clinical &amp; IBTS HEV </a:t>
            </a:r>
            <a:r>
              <a:rPr lang="en-IE" sz="2500" b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cases in Ireland,</a:t>
            </a:r>
            <a:br>
              <a:rPr lang="en-IE" sz="2500" b="1" dirty="0" smtClean="0">
                <a:solidFill>
                  <a:schemeClr val="tx2"/>
                </a:solidFill>
                <a:latin typeface="Arial" charset="0"/>
                <a:cs typeface="Arial" charset="0"/>
              </a:rPr>
            </a:br>
            <a:r>
              <a:rPr lang="en-IE" sz="2500" b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 </a:t>
            </a:r>
            <a:r>
              <a:rPr lang="en-IE" sz="2500" b="1" dirty="0">
                <a:solidFill>
                  <a:schemeClr val="tx2"/>
                </a:solidFill>
                <a:latin typeface="Arial" charset="0"/>
                <a:cs typeface="Arial" charset="0"/>
              </a:rPr>
              <a:t>Q1 2016 – Q3 2018</a:t>
            </a:r>
            <a:endParaRPr lang="en-US" sz="2500" b="1" dirty="0">
              <a:solidFill>
                <a:schemeClr val="tx2"/>
              </a:solidFill>
              <a:latin typeface="Arial" charset="0"/>
              <a:cs typeface="Arial" charset="0"/>
            </a:endParaRPr>
          </a:p>
        </p:txBody>
      </p:sp>
      <p:pic>
        <p:nvPicPr>
          <p:cNvPr id="3074" name="Picture 2" descr="P:\Communications\logos\HPSC_logo.bm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16291"/>
            <a:ext cx="1027178" cy="850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7" descr="C:\Documents and Settings\MauriceKelly\Desktop\maurice's pr 2003\powe banner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44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xmlns="" id="{00000000-0008-0000-0000-00000D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25851606"/>
              </p:ext>
            </p:extLst>
          </p:nvPr>
        </p:nvGraphicFramePr>
        <p:xfrm>
          <a:off x="140204" y="1748790"/>
          <a:ext cx="8771342" cy="47045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8624010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288588" y="1412776"/>
            <a:ext cx="8588551" cy="432048"/>
          </a:xfrm>
        </p:spPr>
        <p:txBody>
          <a:bodyPr>
            <a:noAutofit/>
          </a:bodyPr>
          <a:lstStyle/>
          <a:p>
            <a:r>
              <a:rPr lang="en-US" sz="2500" b="1" dirty="0">
                <a:solidFill>
                  <a:schemeClr val="tx2"/>
                </a:solidFill>
                <a:latin typeface="Arial" charset="0"/>
                <a:cs typeface="Arial" charset="0"/>
              </a:rPr>
              <a:t>HEV notifications by age and </a:t>
            </a:r>
            <a:r>
              <a:rPr lang="en-US" sz="2500" b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sex in Ireland, </a:t>
            </a:r>
            <a:br>
              <a:rPr lang="en-US" sz="2500" b="1" dirty="0" smtClean="0">
                <a:solidFill>
                  <a:schemeClr val="tx2"/>
                </a:solidFill>
                <a:latin typeface="Arial" charset="0"/>
                <a:cs typeface="Arial" charset="0"/>
              </a:rPr>
            </a:br>
            <a:r>
              <a:rPr lang="en-US" sz="2500" b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2016 </a:t>
            </a:r>
            <a:r>
              <a:rPr lang="en-US" sz="2500" b="1" dirty="0">
                <a:solidFill>
                  <a:schemeClr val="tx2"/>
                </a:solidFill>
                <a:latin typeface="Arial" charset="0"/>
                <a:cs typeface="Arial" charset="0"/>
              </a:rPr>
              <a:t>and 2017</a:t>
            </a:r>
          </a:p>
        </p:txBody>
      </p:sp>
      <p:pic>
        <p:nvPicPr>
          <p:cNvPr id="3074" name="Picture 2" descr="P:\Communications\logos\HPSC_logo.bm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6822" y="0"/>
            <a:ext cx="1027178" cy="850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7" descr="C:\Documents and Settings\MauriceKelly\Desktop\maurice's pr 2003\powe banner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44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17" y="2060848"/>
            <a:ext cx="9081987" cy="410445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0389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537930" y="1412776"/>
            <a:ext cx="8229600" cy="576064"/>
          </a:xfrm>
        </p:spPr>
        <p:txBody>
          <a:bodyPr>
            <a:noAutofit/>
          </a:bodyPr>
          <a:lstStyle/>
          <a:p>
            <a:r>
              <a:rPr lang="en-US" sz="2800" b="1" dirty="0">
                <a:solidFill>
                  <a:schemeClr val="tx2"/>
                </a:solidFill>
                <a:latin typeface="Arial" charset="0"/>
                <a:cs typeface="Arial" charset="0"/>
              </a:rPr>
              <a:t>Enhanced surveillance - Hepatitis 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9512" y="2060848"/>
            <a:ext cx="8784976" cy="4104456"/>
          </a:xfrm>
        </p:spPr>
        <p:txBody>
          <a:bodyPr>
            <a:normAutofit/>
          </a:bodyPr>
          <a:lstStyle/>
          <a:p>
            <a:r>
              <a:rPr lang="en-IE" sz="2200" dirty="0"/>
              <a:t>Enhanced surveillance of clinical cases introduced 1 July 2016 – 1 yr trial period</a:t>
            </a:r>
          </a:p>
          <a:p>
            <a:endParaRPr lang="en-IE" sz="800" dirty="0"/>
          </a:p>
          <a:p>
            <a:r>
              <a:rPr lang="en-IE" sz="2200" dirty="0"/>
              <a:t>IBTS reported enhanced data for 18 month period (Jan 2016 - June 2017)</a:t>
            </a:r>
          </a:p>
          <a:p>
            <a:endParaRPr lang="en-IE" sz="800" dirty="0"/>
          </a:p>
          <a:p>
            <a:r>
              <a:rPr lang="en-IE" sz="2200" dirty="0"/>
              <a:t>Departments of Public Health or IBTS interviewed cases</a:t>
            </a:r>
          </a:p>
          <a:p>
            <a:endParaRPr lang="en-IE" sz="800" dirty="0"/>
          </a:p>
          <a:p>
            <a:r>
              <a:rPr lang="en-IE" sz="2200" dirty="0"/>
              <a:t>Clinical features, exposures and risk factors for severe disease</a:t>
            </a:r>
          </a:p>
          <a:p>
            <a:endParaRPr lang="en-IE" sz="800" dirty="0"/>
          </a:p>
          <a:p>
            <a:endParaRPr lang="en-IE" sz="400" dirty="0"/>
          </a:p>
          <a:p>
            <a:r>
              <a:rPr lang="en-IE" sz="2200" dirty="0"/>
              <a:t>Enhanced data collection forms completed for 67 out of 120 cases (56%) notified Jan 2016 to end June 2017</a:t>
            </a:r>
          </a:p>
          <a:p>
            <a:endParaRPr lang="en-IE" sz="800" dirty="0"/>
          </a:p>
          <a:p>
            <a:r>
              <a:rPr lang="en-IE" sz="2200" dirty="0"/>
              <a:t>Enhanced surveillance discontinued July 2017</a:t>
            </a:r>
          </a:p>
          <a:p>
            <a:endParaRPr lang="en-IE" sz="2400" dirty="0">
              <a:solidFill>
                <a:schemeClr val="tx2"/>
              </a:solidFill>
            </a:endParaRPr>
          </a:p>
          <a:p>
            <a:endParaRPr lang="en-IE" dirty="0">
              <a:solidFill>
                <a:schemeClr val="tx2"/>
              </a:solidFill>
            </a:endParaRPr>
          </a:p>
          <a:p>
            <a:endParaRPr lang="en-IE" dirty="0">
              <a:solidFill>
                <a:schemeClr val="tx2"/>
              </a:solidFill>
            </a:endParaRPr>
          </a:p>
        </p:txBody>
      </p:sp>
      <p:pic>
        <p:nvPicPr>
          <p:cNvPr id="3074" name="Picture 2" descr="P:\Communications\logos\HPSC_logo.bm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260648"/>
            <a:ext cx="1027178" cy="850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7" descr="C:\Documents and Settings\MauriceKelly\Desktop\maurice's pr 2003\powe banner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44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100875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537930" y="1340768"/>
            <a:ext cx="8229600" cy="360040"/>
          </a:xfrm>
        </p:spPr>
        <p:txBody>
          <a:bodyPr>
            <a:noAutofit/>
          </a:bodyPr>
          <a:lstStyle/>
          <a:p>
            <a:r>
              <a:rPr lang="en-US" sz="2800" b="1" dirty="0">
                <a:solidFill>
                  <a:schemeClr val="tx2"/>
                </a:solidFill>
                <a:latin typeface="Arial" charset="0"/>
                <a:cs typeface="Arial" charset="0"/>
              </a:rPr>
              <a:t>Food exposures section of ESF</a:t>
            </a:r>
          </a:p>
        </p:txBody>
      </p:sp>
      <p:pic>
        <p:nvPicPr>
          <p:cNvPr id="3074" name="Picture 2" descr="P:\Communications\logos\HPSC_logo.bm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260648"/>
            <a:ext cx="1027178" cy="850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7" descr="C:\Documents and Settings\MauriceKelly\Desktop\maurice's pr 2003\powe banner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44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992" y="1772816"/>
            <a:ext cx="6229499" cy="49336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022124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107504" y="1375677"/>
            <a:ext cx="9036496" cy="504056"/>
          </a:xfrm>
        </p:spPr>
        <p:txBody>
          <a:bodyPr>
            <a:noAutofit/>
          </a:bodyPr>
          <a:lstStyle/>
          <a:p>
            <a:r>
              <a:rPr lang="en-IE" sz="2200" b="1" dirty="0">
                <a:solidFill>
                  <a:schemeClr val="tx2"/>
                </a:solidFill>
                <a:latin typeface="Arial" charset="0"/>
                <a:cs typeface="Arial" charset="0"/>
              </a:rPr>
              <a:t>% with each food exposures in the 9 weeks prior to illness/diagnosis (n=64)</a:t>
            </a:r>
            <a:endParaRPr lang="en-US" sz="2200" b="1" dirty="0">
              <a:solidFill>
                <a:schemeClr val="tx2"/>
              </a:solidFill>
              <a:latin typeface="Arial" charset="0"/>
              <a:cs typeface="Arial" charset="0"/>
            </a:endParaRPr>
          </a:p>
        </p:txBody>
      </p:sp>
      <p:pic>
        <p:nvPicPr>
          <p:cNvPr id="3074" name="Picture 2" descr="P:\Communications\logos\HPSC_logo.bm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16291"/>
            <a:ext cx="1027178" cy="850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7" descr="C:\Documents and Settings\MauriceKelly\Desktop\maurice's pr 2003\powe banner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44624"/>
            <a:ext cx="9144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23505469"/>
              </p:ext>
            </p:extLst>
          </p:nvPr>
        </p:nvGraphicFramePr>
        <p:xfrm>
          <a:off x="107504" y="1772816"/>
          <a:ext cx="8928992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9191327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107504" y="1375677"/>
            <a:ext cx="9036496" cy="397139"/>
          </a:xfrm>
        </p:spPr>
        <p:txBody>
          <a:bodyPr>
            <a:noAutofit/>
          </a:bodyPr>
          <a:lstStyle/>
          <a:p>
            <a:r>
              <a:rPr lang="en-IE" sz="2200" b="1" dirty="0">
                <a:solidFill>
                  <a:schemeClr val="tx2"/>
                </a:solidFill>
                <a:latin typeface="Arial" charset="0"/>
                <a:cs typeface="Arial" charset="0"/>
              </a:rPr>
              <a:t>% with each symptom</a:t>
            </a:r>
            <a:endParaRPr lang="en-US" sz="2200" b="1" dirty="0">
              <a:solidFill>
                <a:schemeClr val="tx2"/>
              </a:solidFill>
              <a:latin typeface="Arial" charset="0"/>
              <a:cs typeface="Arial" charset="0"/>
            </a:endParaRPr>
          </a:p>
        </p:txBody>
      </p:sp>
      <p:pic>
        <p:nvPicPr>
          <p:cNvPr id="3074" name="Picture 2" descr="P:\Communications\logos\HPSC_logo.bm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16291"/>
            <a:ext cx="1027178" cy="850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7" descr="C:\Documents and Settings\MauriceKelly\Desktop\maurice's pr 2003\powe banner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44624"/>
            <a:ext cx="9144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xmlns="" id="{BFA6E129-FDA4-4C48-A418-932D40E18B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9562850"/>
              </p:ext>
            </p:extLst>
          </p:nvPr>
        </p:nvGraphicFramePr>
        <p:xfrm>
          <a:off x="107504" y="1879734"/>
          <a:ext cx="8928996" cy="47896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44688">
                  <a:extLst>
                    <a:ext uri="{9D8B030D-6E8A-4147-A177-3AD203B41FA5}">
                      <a16:colId xmlns:a16="http://schemas.microsoft.com/office/drawing/2014/main" xmlns="" val="3068248314"/>
                    </a:ext>
                  </a:extLst>
                </a:gridCol>
                <a:gridCol w="1134422">
                  <a:extLst>
                    <a:ext uri="{9D8B030D-6E8A-4147-A177-3AD203B41FA5}">
                      <a16:colId xmlns:a16="http://schemas.microsoft.com/office/drawing/2014/main" xmlns="" val="3869226916"/>
                    </a:ext>
                  </a:extLst>
                </a:gridCol>
                <a:gridCol w="1134422">
                  <a:extLst>
                    <a:ext uri="{9D8B030D-6E8A-4147-A177-3AD203B41FA5}">
                      <a16:colId xmlns:a16="http://schemas.microsoft.com/office/drawing/2014/main" xmlns="" val="119894930"/>
                    </a:ext>
                  </a:extLst>
                </a:gridCol>
                <a:gridCol w="1134422">
                  <a:extLst>
                    <a:ext uri="{9D8B030D-6E8A-4147-A177-3AD203B41FA5}">
                      <a16:colId xmlns:a16="http://schemas.microsoft.com/office/drawing/2014/main" xmlns="" val="2911813171"/>
                    </a:ext>
                  </a:extLst>
                </a:gridCol>
                <a:gridCol w="1134422">
                  <a:extLst>
                    <a:ext uri="{9D8B030D-6E8A-4147-A177-3AD203B41FA5}">
                      <a16:colId xmlns:a16="http://schemas.microsoft.com/office/drawing/2014/main" xmlns="" val="4002210669"/>
                    </a:ext>
                  </a:extLst>
                </a:gridCol>
                <a:gridCol w="1146620">
                  <a:extLst>
                    <a:ext uri="{9D8B030D-6E8A-4147-A177-3AD203B41FA5}">
                      <a16:colId xmlns:a16="http://schemas.microsoft.com/office/drawing/2014/main" xmlns="" val="4052648705"/>
                    </a:ext>
                  </a:extLst>
                </a:gridCol>
              </a:tblGrid>
              <a:tr h="407215">
                <a:tc>
                  <a:txBody>
                    <a:bodyPr/>
                    <a:lstStyle/>
                    <a:p>
                      <a:pPr algn="ctr" fontAlgn="b"/>
                      <a:r>
                        <a:rPr lang="en-IE" sz="2000" b="1" u="none" strike="noStrike" dirty="0">
                          <a:effectLst/>
                        </a:rPr>
                        <a:t>Symptoms</a:t>
                      </a:r>
                      <a:endParaRPr lang="en-IE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IE" sz="2000" b="1" u="none" strike="noStrike" dirty="0">
                          <a:effectLst/>
                        </a:rPr>
                        <a:t>Clinical</a:t>
                      </a:r>
                      <a:endParaRPr lang="en-IE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IE" sz="2000" b="1" u="none" strike="noStrike" dirty="0">
                          <a:effectLst/>
                        </a:rPr>
                        <a:t>IBTS</a:t>
                      </a:r>
                      <a:endParaRPr lang="en-IE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2000" b="1" u="none" strike="noStrike" dirty="0">
                          <a:effectLst/>
                        </a:rPr>
                        <a:t>p-value</a:t>
                      </a:r>
                      <a:endParaRPr lang="en-IE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405875620"/>
                  </a:ext>
                </a:extLst>
              </a:tr>
              <a:tr h="329650">
                <a:tc>
                  <a:txBody>
                    <a:bodyPr/>
                    <a:lstStyle/>
                    <a:p>
                      <a:pPr algn="l" fontAlgn="b"/>
                      <a:r>
                        <a:rPr lang="en-IE" sz="2000" b="1" u="none" strike="noStrike" dirty="0">
                          <a:effectLst/>
                        </a:rPr>
                        <a:t> </a:t>
                      </a:r>
                      <a:endParaRPr lang="en-IE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2000" b="1" u="none" strike="noStrike" dirty="0">
                          <a:effectLst/>
                        </a:rPr>
                        <a:t>Num</a:t>
                      </a:r>
                      <a:endParaRPr lang="en-IE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2000" b="1" u="none" strike="noStrike" dirty="0">
                          <a:effectLst/>
                        </a:rPr>
                        <a:t>%</a:t>
                      </a:r>
                      <a:endParaRPr lang="en-IE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2000" b="1" u="none" strike="noStrike" dirty="0">
                          <a:effectLst/>
                        </a:rPr>
                        <a:t>Num</a:t>
                      </a:r>
                      <a:endParaRPr lang="en-IE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2000" b="1" u="none" strike="noStrike" dirty="0">
                          <a:effectLst/>
                        </a:rPr>
                        <a:t>%</a:t>
                      </a:r>
                      <a:endParaRPr lang="en-IE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2000" b="1" u="none" strike="noStrike" dirty="0">
                          <a:effectLst/>
                        </a:rPr>
                        <a:t> </a:t>
                      </a:r>
                      <a:endParaRPr lang="en-IE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20025070"/>
                  </a:ext>
                </a:extLst>
              </a:tr>
              <a:tr h="310259">
                <a:tc>
                  <a:txBody>
                    <a:bodyPr/>
                    <a:lstStyle/>
                    <a:p>
                      <a:pPr algn="l" fontAlgn="b"/>
                      <a:r>
                        <a:rPr lang="en-IE" sz="1800" u="none" strike="noStrike" dirty="0">
                          <a:effectLst/>
                        </a:rPr>
                        <a:t>Any symptoms</a:t>
                      </a:r>
                      <a:endParaRPr lang="en-I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800" u="none" strike="noStrike" dirty="0">
                          <a:effectLst/>
                        </a:rPr>
                        <a:t>20</a:t>
                      </a:r>
                      <a:endParaRPr lang="en-I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800" u="none" strike="noStrike" dirty="0">
                          <a:effectLst/>
                        </a:rPr>
                        <a:t>80.0</a:t>
                      </a:r>
                      <a:endParaRPr lang="en-I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800" u="none" strike="noStrike" dirty="0">
                          <a:effectLst/>
                        </a:rPr>
                        <a:t>11</a:t>
                      </a:r>
                      <a:endParaRPr lang="en-I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800" u="none" strike="noStrike" dirty="0">
                          <a:effectLst/>
                        </a:rPr>
                        <a:t>26.8</a:t>
                      </a:r>
                      <a:endParaRPr lang="en-I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800" u="none" strike="noStrike" dirty="0">
                          <a:effectLst/>
                        </a:rPr>
                        <a:t>&lt;0.001</a:t>
                      </a:r>
                      <a:endParaRPr lang="en-I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61770699"/>
                  </a:ext>
                </a:extLst>
              </a:tr>
              <a:tr h="310259">
                <a:tc>
                  <a:txBody>
                    <a:bodyPr/>
                    <a:lstStyle/>
                    <a:p>
                      <a:pPr algn="l" fontAlgn="b"/>
                      <a:r>
                        <a:rPr lang="en-IE" sz="1800" u="none" strike="noStrike" dirty="0">
                          <a:effectLst/>
                        </a:rPr>
                        <a:t>Fever</a:t>
                      </a:r>
                      <a:endParaRPr lang="en-I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800" u="none" strike="noStrike" dirty="0">
                          <a:effectLst/>
                        </a:rPr>
                        <a:t>9</a:t>
                      </a:r>
                      <a:endParaRPr lang="en-I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800" u="none" strike="noStrike" dirty="0">
                          <a:effectLst/>
                        </a:rPr>
                        <a:t>39.1</a:t>
                      </a:r>
                      <a:endParaRPr lang="en-I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800" u="none" strike="noStrike" dirty="0">
                          <a:effectLst/>
                        </a:rPr>
                        <a:t>2</a:t>
                      </a:r>
                      <a:endParaRPr lang="en-I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800" u="none" strike="noStrike" dirty="0">
                          <a:effectLst/>
                        </a:rPr>
                        <a:t>4.9</a:t>
                      </a:r>
                      <a:endParaRPr lang="en-I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800" u="none" strike="noStrike" dirty="0">
                          <a:effectLst/>
                        </a:rPr>
                        <a:t>&lt;0.001</a:t>
                      </a:r>
                      <a:endParaRPr lang="en-I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499060292"/>
                  </a:ext>
                </a:extLst>
              </a:tr>
              <a:tr h="310259">
                <a:tc>
                  <a:txBody>
                    <a:bodyPr/>
                    <a:lstStyle/>
                    <a:p>
                      <a:pPr algn="l" fontAlgn="b"/>
                      <a:r>
                        <a:rPr lang="en-IE" sz="1800" u="none" strike="noStrike" dirty="0">
                          <a:effectLst/>
                        </a:rPr>
                        <a:t>Diarrhoea</a:t>
                      </a:r>
                      <a:endParaRPr lang="en-I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800" u="none" strike="noStrike" dirty="0">
                          <a:effectLst/>
                        </a:rPr>
                        <a:t>1</a:t>
                      </a:r>
                      <a:endParaRPr lang="en-I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800" u="none" strike="noStrike" dirty="0">
                          <a:effectLst/>
                        </a:rPr>
                        <a:t>6.7</a:t>
                      </a:r>
                      <a:endParaRPr lang="en-I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800" u="none" strike="noStrike" dirty="0">
                          <a:effectLst/>
                        </a:rPr>
                        <a:t>2</a:t>
                      </a:r>
                      <a:endParaRPr lang="en-I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800" u="none" strike="noStrike" dirty="0">
                          <a:effectLst/>
                        </a:rPr>
                        <a:t>4.9</a:t>
                      </a:r>
                      <a:endParaRPr lang="en-I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800" u="none" strike="noStrike" dirty="0">
                          <a:effectLst/>
                        </a:rPr>
                        <a:t>0.792</a:t>
                      </a:r>
                      <a:endParaRPr lang="en-I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3093447013"/>
                  </a:ext>
                </a:extLst>
              </a:tr>
              <a:tr h="310259">
                <a:tc>
                  <a:txBody>
                    <a:bodyPr/>
                    <a:lstStyle/>
                    <a:p>
                      <a:pPr algn="l" fontAlgn="b"/>
                      <a:r>
                        <a:rPr lang="en-IE" sz="1800" u="none" strike="noStrike" dirty="0">
                          <a:effectLst/>
                        </a:rPr>
                        <a:t>Abdominal pain</a:t>
                      </a:r>
                      <a:endParaRPr lang="en-I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800" u="none" strike="noStrike" dirty="0">
                          <a:effectLst/>
                        </a:rPr>
                        <a:t>6</a:t>
                      </a:r>
                      <a:endParaRPr lang="en-I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800" u="none" strike="noStrike" dirty="0">
                          <a:effectLst/>
                        </a:rPr>
                        <a:t>26.1</a:t>
                      </a:r>
                      <a:endParaRPr lang="en-I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800" u="none" strike="noStrike" dirty="0">
                          <a:effectLst/>
                        </a:rPr>
                        <a:t>4</a:t>
                      </a:r>
                      <a:endParaRPr lang="en-I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800" u="none" strike="noStrike" dirty="0">
                          <a:effectLst/>
                        </a:rPr>
                        <a:t>9.8</a:t>
                      </a:r>
                      <a:endParaRPr lang="en-I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800" u="none" strike="noStrike" dirty="0">
                          <a:effectLst/>
                        </a:rPr>
                        <a:t>0.084</a:t>
                      </a:r>
                      <a:endParaRPr lang="en-I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59743736"/>
                  </a:ext>
                </a:extLst>
              </a:tr>
              <a:tr h="310259">
                <a:tc>
                  <a:txBody>
                    <a:bodyPr/>
                    <a:lstStyle/>
                    <a:p>
                      <a:pPr algn="l" fontAlgn="b"/>
                      <a:r>
                        <a:rPr lang="en-IE" sz="1800" u="none" strike="noStrike" dirty="0">
                          <a:effectLst/>
                        </a:rPr>
                        <a:t>Headaches</a:t>
                      </a:r>
                      <a:endParaRPr lang="en-I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800" u="none" strike="noStrike" dirty="0">
                          <a:effectLst/>
                        </a:rPr>
                        <a:t>5</a:t>
                      </a:r>
                      <a:endParaRPr lang="en-I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800" u="none" strike="noStrike" dirty="0">
                          <a:effectLst/>
                        </a:rPr>
                        <a:t>22.7</a:t>
                      </a:r>
                      <a:endParaRPr lang="en-I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800" u="none" strike="noStrike" dirty="0">
                          <a:effectLst/>
                        </a:rPr>
                        <a:t>0</a:t>
                      </a:r>
                      <a:endParaRPr lang="en-I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800" u="none" strike="noStrike" dirty="0">
                          <a:effectLst/>
                        </a:rPr>
                        <a:t>0.0</a:t>
                      </a:r>
                      <a:endParaRPr lang="en-I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800" u="none" strike="noStrike" dirty="0">
                          <a:effectLst/>
                        </a:rPr>
                        <a:t>0.001</a:t>
                      </a:r>
                      <a:endParaRPr lang="en-I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2729676692"/>
                  </a:ext>
                </a:extLst>
              </a:tr>
              <a:tr h="310259">
                <a:tc>
                  <a:txBody>
                    <a:bodyPr/>
                    <a:lstStyle/>
                    <a:p>
                      <a:pPr algn="l" fontAlgn="b"/>
                      <a:r>
                        <a:rPr lang="en-IE" sz="1800" u="none" strike="noStrike" dirty="0">
                          <a:effectLst/>
                        </a:rPr>
                        <a:t>Nausea</a:t>
                      </a:r>
                      <a:endParaRPr lang="en-I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800" u="none" strike="noStrike" dirty="0">
                          <a:effectLst/>
                        </a:rPr>
                        <a:t>9</a:t>
                      </a:r>
                      <a:endParaRPr lang="en-I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800" u="none" strike="noStrike" dirty="0">
                          <a:effectLst/>
                        </a:rPr>
                        <a:t>39.1</a:t>
                      </a:r>
                      <a:endParaRPr lang="en-I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800" u="none" strike="noStrike" dirty="0">
                          <a:effectLst/>
                        </a:rPr>
                        <a:t>2</a:t>
                      </a:r>
                      <a:endParaRPr lang="en-I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800" u="none" strike="noStrike" dirty="0">
                          <a:effectLst/>
                        </a:rPr>
                        <a:t>4.9</a:t>
                      </a:r>
                      <a:endParaRPr lang="en-I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800" u="none" strike="noStrike" dirty="0">
                          <a:effectLst/>
                        </a:rPr>
                        <a:t>&lt;0.001</a:t>
                      </a:r>
                      <a:endParaRPr lang="en-I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4127636028"/>
                  </a:ext>
                </a:extLst>
              </a:tr>
              <a:tr h="310259">
                <a:tc>
                  <a:txBody>
                    <a:bodyPr/>
                    <a:lstStyle/>
                    <a:p>
                      <a:pPr algn="l" fontAlgn="b"/>
                      <a:r>
                        <a:rPr lang="en-IE" sz="1800" u="none" strike="noStrike" dirty="0">
                          <a:effectLst/>
                        </a:rPr>
                        <a:t>Vomiting</a:t>
                      </a:r>
                      <a:endParaRPr lang="en-I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800" u="none" strike="noStrike" dirty="0">
                          <a:effectLst/>
                        </a:rPr>
                        <a:t>4</a:t>
                      </a:r>
                      <a:endParaRPr lang="en-I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800" u="none" strike="noStrike" dirty="0">
                          <a:effectLst/>
                        </a:rPr>
                        <a:t>17.4</a:t>
                      </a:r>
                      <a:endParaRPr lang="en-I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800" u="none" strike="noStrike" dirty="0">
                          <a:effectLst/>
                        </a:rPr>
                        <a:t>0</a:t>
                      </a:r>
                      <a:endParaRPr lang="en-I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800" u="none" strike="noStrike" dirty="0">
                          <a:effectLst/>
                        </a:rPr>
                        <a:t>0.0</a:t>
                      </a:r>
                      <a:endParaRPr lang="en-I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800" u="none" strike="noStrike" dirty="0">
                          <a:effectLst/>
                        </a:rPr>
                        <a:t>0.006</a:t>
                      </a:r>
                      <a:endParaRPr lang="en-I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501838880"/>
                  </a:ext>
                </a:extLst>
              </a:tr>
              <a:tr h="310259">
                <a:tc>
                  <a:txBody>
                    <a:bodyPr/>
                    <a:lstStyle/>
                    <a:p>
                      <a:pPr algn="l" fontAlgn="b"/>
                      <a:r>
                        <a:rPr lang="en-IE" sz="1800" u="none" strike="noStrike" dirty="0">
                          <a:effectLst/>
                        </a:rPr>
                        <a:t>Joint pain</a:t>
                      </a:r>
                      <a:endParaRPr lang="en-I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800" u="none" strike="noStrike" dirty="0">
                          <a:effectLst/>
                        </a:rPr>
                        <a:t>10</a:t>
                      </a:r>
                      <a:endParaRPr lang="en-I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800" u="none" strike="noStrike" dirty="0">
                          <a:effectLst/>
                        </a:rPr>
                        <a:t>45.5</a:t>
                      </a:r>
                      <a:endParaRPr lang="en-I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800" u="none" strike="noStrike" dirty="0">
                          <a:effectLst/>
                        </a:rPr>
                        <a:t>0</a:t>
                      </a:r>
                      <a:endParaRPr lang="en-I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800" u="none" strike="noStrike" dirty="0">
                          <a:effectLst/>
                        </a:rPr>
                        <a:t>0.0</a:t>
                      </a:r>
                      <a:endParaRPr lang="en-I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800" u="none" strike="noStrike" dirty="0">
                          <a:effectLst/>
                        </a:rPr>
                        <a:t>&lt;0.001</a:t>
                      </a:r>
                      <a:endParaRPr lang="en-I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2162803699"/>
                  </a:ext>
                </a:extLst>
              </a:tr>
              <a:tr h="310259">
                <a:tc>
                  <a:txBody>
                    <a:bodyPr/>
                    <a:lstStyle/>
                    <a:p>
                      <a:pPr algn="l" fontAlgn="b"/>
                      <a:r>
                        <a:rPr lang="en-IE" sz="1800" u="none" strike="noStrike" dirty="0">
                          <a:effectLst/>
                        </a:rPr>
                        <a:t>Dark urine</a:t>
                      </a:r>
                      <a:endParaRPr lang="en-I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800" u="none" strike="noStrike" dirty="0">
                          <a:effectLst/>
                        </a:rPr>
                        <a:t>11</a:t>
                      </a:r>
                      <a:endParaRPr lang="en-I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800" u="none" strike="noStrike" dirty="0">
                          <a:effectLst/>
                        </a:rPr>
                        <a:t>47.8</a:t>
                      </a:r>
                      <a:endParaRPr lang="en-I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800" u="none" strike="noStrike" dirty="0">
                          <a:effectLst/>
                        </a:rPr>
                        <a:t>1</a:t>
                      </a:r>
                      <a:endParaRPr lang="en-I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800" u="none" strike="noStrike" dirty="0">
                          <a:effectLst/>
                        </a:rPr>
                        <a:t>2.4</a:t>
                      </a:r>
                      <a:endParaRPr lang="en-I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800" u="none" strike="noStrike" dirty="0">
                          <a:effectLst/>
                        </a:rPr>
                        <a:t>&lt;0.001</a:t>
                      </a:r>
                      <a:endParaRPr lang="en-I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2331007161"/>
                  </a:ext>
                </a:extLst>
              </a:tr>
              <a:tr h="310259">
                <a:tc>
                  <a:txBody>
                    <a:bodyPr/>
                    <a:lstStyle/>
                    <a:p>
                      <a:pPr algn="l" fontAlgn="b"/>
                      <a:r>
                        <a:rPr lang="en-IE" sz="1800" u="none" strike="noStrike" dirty="0">
                          <a:effectLst/>
                        </a:rPr>
                        <a:t>Jaundice</a:t>
                      </a:r>
                      <a:endParaRPr lang="en-I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800" u="none" strike="noStrike" dirty="0">
                          <a:effectLst/>
                        </a:rPr>
                        <a:t>12</a:t>
                      </a:r>
                      <a:endParaRPr lang="en-I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800" u="none" strike="noStrike" dirty="0">
                          <a:effectLst/>
                        </a:rPr>
                        <a:t>50.0</a:t>
                      </a:r>
                      <a:endParaRPr lang="en-I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800" u="none" strike="noStrike" dirty="0">
                          <a:effectLst/>
                        </a:rPr>
                        <a:t>1</a:t>
                      </a:r>
                      <a:endParaRPr lang="en-I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800" u="none" strike="noStrike" dirty="0">
                          <a:effectLst/>
                        </a:rPr>
                        <a:t>2.4</a:t>
                      </a:r>
                      <a:endParaRPr lang="en-I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800" u="none" strike="noStrike" dirty="0">
                          <a:effectLst/>
                        </a:rPr>
                        <a:t>&lt;0.001</a:t>
                      </a:r>
                      <a:endParaRPr lang="en-I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3203313936"/>
                  </a:ext>
                </a:extLst>
              </a:tr>
              <a:tr h="310259">
                <a:tc>
                  <a:txBody>
                    <a:bodyPr/>
                    <a:lstStyle/>
                    <a:p>
                      <a:pPr algn="l" fontAlgn="b"/>
                      <a:r>
                        <a:rPr lang="en-IE" sz="1800" u="none" strike="noStrike" dirty="0">
                          <a:effectLst/>
                        </a:rPr>
                        <a:t>Weakness of limbs/tingling</a:t>
                      </a:r>
                      <a:endParaRPr lang="en-I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800" u="none" strike="noStrike" dirty="0">
                          <a:effectLst/>
                        </a:rPr>
                        <a:t>6</a:t>
                      </a:r>
                      <a:endParaRPr lang="en-I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800" u="none" strike="noStrike" dirty="0">
                          <a:effectLst/>
                        </a:rPr>
                        <a:t>27.3</a:t>
                      </a:r>
                      <a:endParaRPr lang="en-I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800" u="none" strike="noStrike" dirty="0">
                          <a:effectLst/>
                        </a:rPr>
                        <a:t>0</a:t>
                      </a:r>
                      <a:endParaRPr lang="en-I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800" u="none" strike="noStrike" dirty="0">
                          <a:effectLst/>
                        </a:rPr>
                        <a:t>0.0</a:t>
                      </a:r>
                      <a:endParaRPr lang="en-I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800" u="none" strike="noStrike" dirty="0">
                          <a:effectLst/>
                        </a:rPr>
                        <a:t>&lt;0.001</a:t>
                      </a:r>
                      <a:endParaRPr lang="en-I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2848520757"/>
                  </a:ext>
                </a:extLst>
              </a:tr>
              <a:tr h="310259">
                <a:tc>
                  <a:txBody>
                    <a:bodyPr/>
                    <a:lstStyle/>
                    <a:p>
                      <a:pPr algn="l" fontAlgn="b"/>
                      <a:r>
                        <a:rPr lang="en-IE" sz="1800" u="none" strike="noStrike" dirty="0">
                          <a:effectLst/>
                        </a:rPr>
                        <a:t>Other neurological symptoms</a:t>
                      </a:r>
                      <a:endParaRPr lang="en-I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800" u="none" strike="noStrike" dirty="0">
                          <a:effectLst/>
                        </a:rPr>
                        <a:t>4</a:t>
                      </a:r>
                      <a:endParaRPr lang="en-I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800" u="none" strike="noStrike" dirty="0">
                          <a:effectLst/>
                        </a:rPr>
                        <a:t>22.2</a:t>
                      </a:r>
                      <a:endParaRPr lang="en-I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800" u="none" strike="noStrike" dirty="0">
                          <a:effectLst/>
                        </a:rPr>
                        <a:t>0</a:t>
                      </a:r>
                      <a:endParaRPr lang="en-I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800" u="none" strike="noStrike" dirty="0">
                          <a:effectLst/>
                        </a:rPr>
                        <a:t>0.0</a:t>
                      </a:r>
                      <a:endParaRPr lang="en-I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800" u="none" strike="noStrike" dirty="0">
                          <a:effectLst/>
                        </a:rPr>
                        <a:t>0.002</a:t>
                      </a:r>
                      <a:endParaRPr lang="en-I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2254478410"/>
                  </a:ext>
                </a:extLst>
              </a:tr>
              <a:tr h="329650">
                <a:tc>
                  <a:txBody>
                    <a:bodyPr/>
                    <a:lstStyle/>
                    <a:p>
                      <a:pPr algn="l" fontAlgn="b"/>
                      <a:r>
                        <a:rPr lang="en-IE" sz="1800" u="none" strike="noStrike" dirty="0">
                          <a:effectLst/>
                        </a:rPr>
                        <a:t>Other symptoms</a:t>
                      </a:r>
                      <a:endParaRPr lang="en-I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800" u="none" strike="noStrike" dirty="0">
                          <a:effectLst/>
                        </a:rPr>
                        <a:t>11</a:t>
                      </a:r>
                      <a:endParaRPr lang="en-I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800" u="none" strike="noStrike" dirty="0">
                          <a:effectLst/>
                        </a:rPr>
                        <a:t>55.0</a:t>
                      </a:r>
                      <a:endParaRPr lang="en-I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800" u="none" strike="noStrike" dirty="0">
                          <a:effectLst/>
                        </a:rPr>
                        <a:t>7</a:t>
                      </a:r>
                      <a:endParaRPr lang="en-I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800" u="none" strike="noStrike" dirty="0">
                          <a:effectLst/>
                        </a:rPr>
                        <a:t>17.1</a:t>
                      </a:r>
                      <a:endParaRPr lang="en-I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800" u="none" strike="noStrike" dirty="0">
                          <a:effectLst/>
                        </a:rPr>
                        <a:t>0.002</a:t>
                      </a:r>
                      <a:endParaRPr lang="en-I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109829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92440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6653</TotalTime>
  <Words>864</Words>
  <Application>Microsoft Office PowerPoint</Application>
  <PresentationFormat>On-screen Show (4:3)</PresentationFormat>
  <Paragraphs>234</Paragraphs>
  <Slides>13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Office Theme</vt:lpstr>
      <vt:lpstr>1_Office Theme</vt:lpstr>
      <vt:lpstr>Hepatitis E in Ireland</vt:lpstr>
      <vt:lpstr>Notifiable disease in Ireland</vt:lpstr>
      <vt:lpstr>Hepatitis E (HEV) notifications, 2016 and 2017</vt:lpstr>
      <vt:lpstr>Number of clinical &amp; IBTS HEV cases in Ireland,  Q1 2016 – Q3 2018</vt:lpstr>
      <vt:lpstr>HEV notifications by age and sex in Ireland,  2016 and 2017</vt:lpstr>
      <vt:lpstr>Enhanced surveillance - Hepatitis E</vt:lpstr>
      <vt:lpstr>Food exposures section of ESF</vt:lpstr>
      <vt:lpstr>% with each food exposures in the 9 weeks prior to illness/diagnosis (n=64)</vt:lpstr>
      <vt:lpstr>% with each symptom</vt:lpstr>
      <vt:lpstr>Discontinuation of enhanced surveillance – why?</vt:lpstr>
      <vt:lpstr> FoVIRA Foodborne Viruses in Ireland – farm to fork Investigation, Identifying Risk and mitigation Approaches for Hepatitis E Virus, Hepatitis A Virus, Norovirus &amp; Sapovirus  </vt:lpstr>
      <vt:lpstr>The Irish experience</vt:lpstr>
      <vt:lpstr>Acknowledgements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Hepatitis B &amp; C</dc:title>
  <dc:creator>niamhmurphy</dc:creator>
  <cp:lastModifiedBy>Kirsty Mackenzie</cp:lastModifiedBy>
  <cp:revision>424</cp:revision>
  <cp:lastPrinted>2016-04-13T10:13:55Z</cp:lastPrinted>
  <dcterms:created xsi:type="dcterms:W3CDTF">2008-10-14T14:20:14Z</dcterms:created>
  <dcterms:modified xsi:type="dcterms:W3CDTF">2018-12-13T14:42:17Z</dcterms:modified>
</cp:coreProperties>
</file>